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0" r:id="rId7"/>
    <p:sldId id="269" r:id="rId8"/>
    <p:sldId id="283" r:id="rId9"/>
    <p:sldId id="262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95" r:id="rId18"/>
    <p:sldId id="296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2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4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34" r:id="rId52"/>
    <p:sldId id="335" r:id="rId53"/>
    <p:sldId id="307" r:id="rId54"/>
    <p:sldId id="308" r:id="rId55"/>
    <p:sldId id="333" r:id="rId56"/>
    <p:sldId id="310" r:id="rId57"/>
    <p:sldId id="309" r:id="rId58"/>
    <p:sldId id="311" r:id="rId59"/>
    <p:sldId id="312" r:id="rId60"/>
    <p:sldId id="325" r:id="rId61"/>
    <p:sldId id="313" r:id="rId62"/>
    <p:sldId id="326" r:id="rId63"/>
    <p:sldId id="314" r:id="rId64"/>
    <p:sldId id="327" r:id="rId65"/>
    <p:sldId id="315" r:id="rId66"/>
    <p:sldId id="332" r:id="rId67"/>
    <p:sldId id="316" r:id="rId68"/>
    <p:sldId id="319" r:id="rId69"/>
    <p:sldId id="317" r:id="rId70"/>
    <p:sldId id="328" r:id="rId71"/>
    <p:sldId id="340" r:id="rId72"/>
    <p:sldId id="318" r:id="rId73"/>
    <p:sldId id="329" r:id="rId74"/>
    <p:sldId id="331" r:id="rId75"/>
    <p:sldId id="320" r:id="rId76"/>
    <p:sldId id="321" r:id="rId77"/>
    <p:sldId id="322" r:id="rId78"/>
    <p:sldId id="323" r:id="rId79"/>
    <p:sldId id="324" r:id="rId80"/>
    <p:sldId id="336" r:id="rId81"/>
    <p:sldId id="337" r:id="rId82"/>
    <p:sldId id="338" r:id="rId83"/>
    <p:sldId id="339" r:id="rId84"/>
    <p:sldId id="33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259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AF8B-9810-4FD6-8E0B-034549327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F7BD7-D826-4382-B173-40A4C7C02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CC1CD-1DB6-4FD6-B316-3DA78AED2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FBBA-AC87-4636-AA2E-B78F21E1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9549A-47C7-4090-BD55-E5C8B4C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732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A414-01F3-46E2-8EBB-ED400A7A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5B280-25D1-479B-822B-29A27D06F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D0164-7964-47E5-BFD2-FAAA39D3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EAB1-CACA-40EF-8317-8C4C3801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B81B-49CF-467B-83F2-C788F2B0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605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5806B-27EC-4B04-AABC-D171DBC2F4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032E1-24C4-45DD-B796-B7EEE696D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90133-429C-42BF-B94D-BBA66B24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E784-70CA-49FC-9B6E-B65CE2AF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0A0DC-4181-4AF9-8418-ADCDF0C0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925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5A34-6437-4A99-9EA2-D5F1A748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89EAB-BA9A-4D7C-B4F7-69225E0D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F2AD-0D5A-418E-AB09-6DAC249A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415D-5D8C-42D5-BA49-4A75B831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DF674-377F-4BAD-9714-8337816D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666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41D9-5800-4AE9-BFAA-9B5681BD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C8543-CF54-40DC-9416-B4E72DD8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F77E-D395-478B-BC9C-1FCBF259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3146C-B3BE-4463-B6E9-4A2B6A39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0DD-E648-40FC-992D-1BAD9DD0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97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0E821-7ECB-415C-94EE-A9F41A4C6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C096-E056-4A2A-8454-5FA3B138C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90ABC-1A48-4F18-A8F9-DF9699629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8B00B-DBD0-424E-B50B-AE735665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83296-C3D5-42D4-ADCC-38A04179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5A775-5DE7-41EF-84F1-E5C4FFAC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48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8889D-BDAF-4CBC-ACFE-0458EB3D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A3BB5-7E5A-406D-B927-6E2400772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A7BD9-DCCA-48AD-8EB9-1BD62AE00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D7A7E-24A5-4587-A25F-FB8143AF4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1493E-22D4-43B9-9A8D-543D14337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0C6F5-7B17-4F88-82EF-0D6181B1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94D80-F65D-43A7-BA1A-5D46912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54723-98C3-4F29-B807-7926943A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50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576D-EDBC-4A50-B808-FC0B88537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8936B-84A2-4CF8-8780-487B11E1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FEA55-40B3-475D-AD78-4F793521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7A129-72AA-41F6-B254-C132960E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908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315E8-4CF5-4363-9A3C-AC64AC10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95FF5-16F3-44BD-AA03-4924ABBF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8F4C2-0CDA-4540-A507-157D2061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971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AED5-0555-403C-91B0-0DCCE3E0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2C463-D3E0-4DCE-8E70-27B5F05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CEBAB-FA37-4B92-BF8D-8933EB3D7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8B73B-3366-4661-9315-357021B3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718DD-BE02-49DA-92C2-505782CE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6C921-4B5E-4047-AA61-DACDB3C0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282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AD14-DD8F-4B9E-AD9C-C7ABF82F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49E10-DC34-4BBC-A49D-FDF5BE01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4048A-1A0F-4213-954F-FA4E2064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6C078-45FF-456B-8356-9F98AA06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A3B65-CEB6-4796-8B01-017B2AB3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36903-6190-43A3-A875-6EF89E0E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081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99DD4-EF7F-4C97-9060-62D09984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EF787-03F4-487D-99FA-26A528D1D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E7BC8-E8EB-4399-B16D-745E3F161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77F2-8318-4898-B117-E3B668908A0E}" type="datetimeFigureOut">
              <a:rPr lang="hr-HR" smtClean="0"/>
              <a:t>12.2.2021.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C3C94-FE52-4D89-A76C-31916050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BC26E-7167-4D1D-89F3-A392C8781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BF82D-7EBF-4AF8-BACE-EB0E1E84FA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419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816E-545C-4F41-8A77-FA1A0366B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METEOROLOGIJA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FBE7F-EE8B-42EB-98F4-951AABF8D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2173"/>
            <a:ext cx="9144000" cy="566928"/>
          </a:xfrm>
        </p:spPr>
        <p:txBody>
          <a:bodyPr/>
          <a:lstStyle/>
          <a:p>
            <a:r>
              <a:rPr lang="hr-HR" dirty="0"/>
              <a:t>KOPRIVNICA 2021.</a:t>
            </a:r>
          </a:p>
        </p:txBody>
      </p:sp>
    </p:spTree>
    <p:extLst>
      <p:ext uri="{BB962C8B-B14F-4D97-AF65-F5344CB8AC3E}">
        <p14:creationId xmlns:p14="http://schemas.microsoft.com/office/powerpoint/2010/main" val="231609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DB9-DDB0-4926-98AA-C1A57B71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4116"/>
          </a:xfrm>
        </p:spPr>
        <p:txBody>
          <a:bodyPr>
            <a:normAutofit fontScale="90000"/>
          </a:bodyPr>
          <a:lstStyle/>
          <a:p>
            <a:r>
              <a:rPr lang="hr-HR" dirty="0"/>
              <a:t>Gustoća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70577-5BC5-4F93-BDB3-58D860C07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364"/>
            <a:ext cx="10515600" cy="5380510"/>
          </a:xfrm>
        </p:spPr>
        <p:txBody>
          <a:bodyPr numCol="2">
            <a:normAutofit/>
          </a:bodyPr>
          <a:lstStyle/>
          <a:p>
            <a:r>
              <a:rPr lang="hr-HR" sz="2400" dirty="0"/>
              <a:t>Gustoća je masa po jedinici volumena (kg/m3 )</a:t>
            </a:r>
          </a:p>
          <a:p>
            <a:r>
              <a:rPr lang="hr-HR" sz="2400" dirty="0"/>
              <a:t>Gustoća atmosfere smanjuje se porastom visine, ali smanjenje gustoće nije linearno</a:t>
            </a:r>
          </a:p>
          <a:p>
            <a:r>
              <a:rPr lang="hr-HR" sz="2400" dirty="0"/>
              <a:t>Gustoća zraka ne mjeri se izravno, nego se računa iz podataka temperature (T) i tlaka zraka (p) pomoću jednadžbe stanja idealnog plina : </a:t>
            </a:r>
            <a:r>
              <a:rPr lang="el-GR" altLang="sl-SI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ρ</a:t>
            </a:r>
            <a:r>
              <a:rPr lang="sl-SI" altLang="sl-SI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sz="2400" dirty="0"/>
              <a:t>= p/RxT </a:t>
            </a:r>
          </a:p>
          <a:p>
            <a:r>
              <a:rPr lang="hr-HR" sz="2400" dirty="0"/>
              <a:t>Iz jednadžbe stanja idealnog plina izravno slijedi da gustoća zraka pada (raste) razmjerno: </a:t>
            </a:r>
          </a:p>
          <a:p>
            <a:pPr lvl="1"/>
            <a:r>
              <a:rPr lang="hr-HR" sz="2000" dirty="0"/>
              <a:t>padu (porastu) tlaka zraka </a:t>
            </a:r>
          </a:p>
          <a:p>
            <a:pPr lvl="1"/>
            <a:r>
              <a:rPr lang="hr-HR" sz="2000" dirty="0"/>
              <a:t>porastu (padu) temperature zraka.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0429C-5559-42CD-9A05-E708E7DB1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88" y="1189968"/>
            <a:ext cx="3324363" cy="479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21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C3F9-0124-44A6-9133-4B782B8E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059"/>
          </a:xfrm>
        </p:spPr>
        <p:txBody>
          <a:bodyPr/>
          <a:lstStyle/>
          <a:p>
            <a:r>
              <a:rPr lang="hr-HR" dirty="0"/>
              <a:t>Ciklona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090B-833C-4756-8704-DCC0588A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728"/>
            <a:ext cx="10515600" cy="4924235"/>
          </a:xfrm>
        </p:spPr>
        <p:txBody>
          <a:bodyPr/>
          <a:lstStyle/>
          <a:p>
            <a:r>
              <a:rPr lang="hr-HR" dirty="0"/>
              <a:t>Ciklona je područje sniženog tlaka zraka</a:t>
            </a:r>
          </a:p>
          <a:p>
            <a:r>
              <a:rPr lang="hr-HR" dirty="0"/>
              <a:t>Na prizemnoj meteorološkoj karti tada možemo nacrtati zatvorene izobare pri čemu je najniži tlak u sredini, a smjer vjetra oko središta ciklone je obratno od smjera kazaljke na satu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33354-2E5F-404D-AEE5-D793BE8F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29" y="3429000"/>
            <a:ext cx="3524742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39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F39A-4C53-4FB0-A41B-A2B4324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947"/>
            <a:ext cx="10515600" cy="924179"/>
          </a:xfrm>
        </p:spPr>
        <p:txBody>
          <a:bodyPr/>
          <a:lstStyle/>
          <a:p>
            <a:r>
              <a:rPr lang="hr-HR" dirty="0"/>
              <a:t>Vrijeme u cikloni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791DB-2E2A-4F40-AD5B-10A3C748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143126"/>
            <a:ext cx="11356848" cy="5614290"/>
          </a:xfrm>
        </p:spPr>
        <p:txBody>
          <a:bodyPr numCol="2">
            <a:normAutofit/>
          </a:bodyPr>
          <a:lstStyle/>
          <a:p>
            <a:r>
              <a:rPr lang="hr-HR" sz="2400" dirty="0"/>
              <a:t>prikazane su vremenske prilike u cikloni umjerenih širina na sjevernoj hemisferi</a:t>
            </a:r>
          </a:p>
          <a:p>
            <a:r>
              <a:rPr lang="hr-HR" sz="2400" dirty="0"/>
              <a:t>U sredini slike prikazana je horizontalna razdioba toplog (T) i hladnog (H i HH) zraka s pripadnim frontama te prostorna razdioba oborina (iscrtkano područje). </a:t>
            </a:r>
          </a:p>
          <a:p>
            <a:r>
              <a:rPr lang="hr-HR" sz="2400" dirty="0"/>
              <a:t>Na vrhu i dnu slike prikazani su vertikalni presjeci kroz ciklonu: </a:t>
            </a:r>
          </a:p>
          <a:p>
            <a:pPr lvl="1"/>
            <a:r>
              <a:rPr lang="hr-HR" sz="2000" dirty="0"/>
              <a:t>na presjeku CD sjeverno od središta ciklone </a:t>
            </a:r>
          </a:p>
          <a:p>
            <a:pPr lvl="1"/>
            <a:r>
              <a:rPr lang="hr-HR" sz="2000" dirty="0"/>
              <a:t>na presjeku AB južno od središta ciklone. </a:t>
            </a:r>
          </a:p>
          <a:p>
            <a:r>
              <a:rPr lang="hr-HR" sz="2400" dirty="0"/>
              <a:t>Opće je pravilo da je područje oborina na toploj fronti prostranije od područja oborina na hladnoj fronti, ali i da su vremenski procesi na hladnoj fronti intenzivniji i opasniji.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486CD-DA87-4D68-979B-3C6A152D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4" y="326235"/>
            <a:ext cx="3569626" cy="62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50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9334-0190-48DA-A951-BF2BC87B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027"/>
          </a:xfrm>
        </p:spPr>
        <p:txBody>
          <a:bodyPr/>
          <a:lstStyle/>
          <a:p>
            <a:r>
              <a:rPr lang="hr-HR" dirty="0"/>
              <a:t>MAGLA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947F1-E439-42AA-9A6D-FE14E58F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/>
          </a:bodyPr>
          <a:lstStyle/>
          <a:p>
            <a:r>
              <a:rPr lang="hr-HR" dirty="0"/>
              <a:t>Magla (engl. “fog”) je stratus na tlu</a:t>
            </a:r>
          </a:p>
          <a:p>
            <a:r>
              <a:rPr lang="hr-HR" dirty="0"/>
              <a:t>Tada je vidljivost smanjena zbog sićušnih lebdećih vodenih kapljica (relativna vlaga 100%) koje čine stratus</a:t>
            </a:r>
          </a:p>
          <a:p>
            <a:r>
              <a:rPr lang="hr-HR" dirty="0"/>
              <a:t>Po dogovoru, uvjeti za maglu su onda kada je prizemna vidljivost manja od 1000 m.. </a:t>
            </a:r>
          </a:p>
          <a:p>
            <a:r>
              <a:rPr lang="hr-HR" dirty="0"/>
              <a:t>Pri dizanju, magla može prijeći u niski stratus ili potpuno nestati</a:t>
            </a:r>
          </a:p>
          <a:p>
            <a:r>
              <a:rPr lang="hr-HR" dirty="0"/>
              <a:t>Vrste: </a:t>
            </a:r>
          </a:p>
          <a:p>
            <a:pPr lvl="1"/>
            <a:r>
              <a:rPr lang="hr-HR" dirty="0"/>
              <a:t>Radijacijska</a:t>
            </a:r>
          </a:p>
          <a:p>
            <a:pPr lvl="1"/>
            <a:r>
              <a:rPr lang="hr-HR" dirty="0"/>
              <a:t>Advektivna</a:t>
            </a:r>
          </a:p>
          <a:p>
            <a:pPr lvl="1"/>
            <a:r>
              <a:rPr lang="hr-HR" dirty="0"/>
              <a:t>fontalna</a:t>
            </a:r>
          </a:p>
        </p:txBody>
      </p:sp>
    </p:spTree>
    <p:extLst>
      <p:ext uri="{BB962C8B-B14F-4D97-AF65-F5344CB8AC3E}">
        <p14:creationId xmlns:p14="http://schemas.microsoft.com/office/powerpoint/2010/main" val="30797521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A7EA0-71B8-43DD-9D08-B39D1BC7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1248"/>
            <a:ext cx="10515600" cy="5335715"/>
          </a:xfrm>
        </p:spPr>
        <p:txBody>
          <a:bodyPr/>
          <a:lstStyle/>
          <a:p>
            <a:r>
              <a:rPr lang="hr-HR" sz="2400" b="1" i="1" dirty="0"/>
              <a:t>radijacijska magla </a:t>
            </a:r>
            <a:endParaRPr lang="hr-HR" sz="2400" dirty="0"/>
          </a:p>
          <a:p>
            <a:pPr lvl="1"/>
            <a:r>
              <a:rPr lang="hr-HR" sz="2000" dirty="0"/>
              <a:t>to je najčešći tip magle, a nastaje kao posljedica radijacijskog hlađenja prizemnog sloja zraka pri čemu temperatura zraka postane niža od temperature rosišta te tako dolazi do kondenzacije prisutne vodene pare</a:t>
            </a:r>
          </a:p>
          <a:p>
            <a:pPr lvl="1"/>
            <a:r>
              <a:rPr lang="hr-HR" sz="2000" dirty="0"/>
              <a:t>Povoljni uvjeti za stvaranje radijacijske magle su vedra noć, slabi vjetrovi te razmjerno vlažan zrak, što se često može naći u jesenskim i zimskim anticiklonama</a:t>
            </a:r>
          </a:p>
          <a:p>
            <a:r>
              <a:rPr lang="hr-HR" sz="2400" b="1" i="1" dirty="0"/>
              <a:t>advektivna magla </a:t>
            </a:r>
            <a:r>
              <a:rPr lang="hr-HR" sz="2000" dirty="0"/>
              <a:t>– </a:t>
            </a:r>
          </a:p>
          <a:p>
            <a:pPr lvl="1"/>
            <a:r>
              <a:rPr lang="hr-HR" sz="1800" dirty="0"/>
              <a:t>nastaje kada topao i vlažan zrak struji iznad osjetno hladnije površine pri čemu dolazi do kondenzacije (ili kada osjetno topliji zrak struji iznad hladne vlažne površine) Advektivna magla može se promatrati i kao pokretni prizemni stratus</a:t>
            </a:r>
          </a:p>
          <a:p>
            <a:r>
              <a:rPr lang="hr-HR" sz="2000" b="1" i="1" dirty="0"/>
              <a:t>frontalna magla –</a:t>
            </a:r>
          </a:p>
          <a:p>
            <a:pPr lvl="1"/>
            <a:r>
              <a:rPr lang="hr-HR" sz="1200" dirty="0"/>
              <a:t> </a:t>
            </a:r>
            <a:r>
              <a:rPr lang="hr-HR" sz="1800" dirty="0"/>
              <a:t>nastaje u dodirnom području između dviju zračnih masa uz podjednake uvjete kao advektivna magla; često je srećemo kod tople fronte ili kod okluzije</a:t>
            </a:r>
          </a:p>
        </p:txBody>
      </p:sp>
    </p:spTree>
    <p:extLst>
      <p:ext uri="{BB962C8B-B14F-4D97-AF65-F5344CB8AC3E}">
        <p14:creationId xmlns:p14="http://schemas.microsoft.com/office/powerpoint/2010/main" val="2154267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CD10-5A18-42CB-B861-2B83E59B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0483"/>
          </a:xfrm>
        </p:spPr>
        <p:txBody>
          <a:bodyPr/>
          <a:lstStyle/>
          <a:p>
            <a:r>
              <a:rPr lang="hr-HR" dirty="0"/>
              <a:t>SUMAGLICA I MUTNOĆA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FC4F-1B5D-4AC3-AF3A-A9FA8D76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1554480"/>
            <a:ext cx="10732008" cy="4622483"/>
          </a:xfrm>
        </p:spPr>
        <p:txBody>
          <a:bodyPr>
            <a:normAutofit fontScale="92500"/>
          </a:bodyPr>
          <a:lstStyle/>
          <a:p>
            <a:r>
              <a:rPr lang="hr-HR" b="1" u="sng" dirty="0"/>
              <a:t>Sumaglica (engl.”mist“) </a:t>
            </a:r>
            <a:r>
              <a:rPr lang="hr-HR" dirty="0"/>
              <a:t>je pojava kada je prizemna vidljivost smanjena, ali još uvijek veća od 1000m zbog sićušnih lebdećih vodenih kapljica (relativna vlaga obično veća od 95%)</a:t>
            </a:r>
          </a:p>
          <a:p>
            <a:r>
              <a:rPr lang="hr-HR" dirty="0"/>
              <a:t>Sumaglica nastaje pod istim uvjetima kao i magla, ali je razlika u vidljivosti</a:t>
            </a:r>
          </a:p>
          <a:p>
            <a:r>
              <a:rPr lang="hr-HR" b="1" u="sng" dirty="0"/>
              <a:t>Mutnoća (engl.”haze”) </a:t>
            </a:r>
            <a:r>
              <a:rPr lang="hr-HR" dirty="0"/>
              <a:t>je pojava kada je prizemna vidljivost smanjena, no još uvijek veća od 1000 m, ali, za razliku od magle i sumaglice, vidljivost je smanjena zbog prisutnosti čvrstih čestica u atmosferi (dim, prašina, pijesak) </a:t>
            </a:r>
          </a:p>
          <a:p>
            <a:endParaRPr lang="hr-HR" dirty="0"/>
          </a:p>
          <a:p>
            <a:r>
              <a:rPr lang="hr-HR" dirty="0"/>
              <a:t>Vjerojatnost za pojavu magle, sumaglice ili mutnoće je povećana pri postojanju temperaturne inverzije i slabih prizemnih vjetrova </a:t>
            </a:r>
          </a:p>
        </p:txBody>
      </p:sp>
    </p:spTree>
    <p:extLst>
      <p:ext uri="{BB962C8B-B14F-4D97-AF65-F5344CB8AC3E}">
        <p14:creationId xmlns:p14="http://schemas.microsoft.com/office/powerpoint/2010/main" val="12617369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4F19-5253-40B3-A72E-9453DF3C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139"/>
          </a:xfrm>
        </p:spPr>
        <p:txBody>
          <a:bodyPr>
            <a:normAutofit fontScale="90000"/>
          </a:bodyPr>
          <a:lstStyle/>
          <a:p>
            <a:r>
              <a:rPr lang="hr-HR" dirty="0"/>
              <a:t>OBORINE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95B50-5C4B-43D6-B47F-4C47BD177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864"/>
            <a:ext cx="10515600" cy="4965192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Pojave koje nastaju prelaskom vodene pare u tekuće ili kruto stanje</a:t>
            </a:r>
          </a:p>
          <a:p>
            <a:r>
              <a:rPr lang="hr-HR" b="1" u="sng" dirty="0"/>
              <a:t>Kiša -</a:t>
            </a:r>
            <a:r>
              <a:rPr lang="hr-HR" dirty="0"/>
              <a:t> oborina sastavljena od kapi vode promjera većeg od 0.5 mm</a:t>
            </a:r>
          </a:p>
          <a:p>
            <a:r>
              <a:rPr lang="hr-HR" b="1" u="sng" dirty="0"/>
              <a:t>Rosa - </a:t>
            </a:r>
            <a:r>
              <a:rPr lang="hr-HR" dirty="0"/>
              <a:t>nastaje kondenzacijom vodene pare na predmetima kada temperatura zraka padne ispod temperature rosišta.</a:t>
            </a:r>
          </a:p>
          <a:p>
            <a:r>
              <a:rPr lang="hr-HR" b="1" u="sng" dirty="0"/>
              <a:t>Rosulja -</a:t>
            </a:r>
            <a:r>
              <a:rPr lang="hr-HR" dirty="0"/>
              <a:t> oborina sastavljena od sitnih kapljica promjera manjeg od 0.5 mm koje su dostatno lagane da lebde u zraku</a:t>
            </a:r>
          </a:p>
          <a:p>
            <a:r>
              <a:rPr lang="hr-HR" b="1" u="sng" dirty="0"/>
              <a:t>Snijeg</a:t>
            </a:r>
            <a:r>
              <a:rPr lang="hr-HR" dirty="0"/>
              <a:t> - oborina od ledenih razgranatih heksagonalnih kristala</a:t>
            </a:r>
          </a:p>
          <a:p>
            <a:r>
              <a:rPr lang="hr-HR" b="1" u="sng" dirty="0"/>
              <a:t>Solika</a:t>
            </a:r>
            <a:r>
              <a:rPr lang="hr-HR" dirty="0"/>
              <a:t> - oborina slična snijegu, samo što zrnca nisu sastavljena od pravilnih heksagonalnih kristala</a:t>
            </a:r>
          </a:p>
          <a:p>
            <a:r>
              <a:rPr lang="hr-HR" b="1" u="sng" dirty="0"/>
              <a:t>Ledena zrnca </a:t>
            </a:r>
            <a:r>
              <a:rPr lang="hr-HR" dirty="0"/>
              <a:t>- oborina sastavljena od prozirnih ili poluprozirnih okruglastih zrnaca leda, promjera do 5 mm</a:t>
            </a:r>
          </a:p>
          <a:p>
            <a:r>
              <a:rPr lang="hr-HR" b="1" u="sng" dirty="0"/>
              <a:t>Tuča</a:t>
            </a:r>
            <a:r>
              <a:rPr lang="hr-HR" dirty="0"/>
              <a:t> oborina od pravilnih ili nepravilnih komada leda promjera većeg od 5 mm</a:t>
            </a:r>
          </a:p>
          <a:p>
            <a:r>
              <a:rPr lang="hr-HR" dirty="0"/>
              <a:t>Sugradica, Ledene iglice, Zrnat snijeg</a:t>
            </a:r>
          </a:p>
          <a:p>
            <a:endParaRPr lang="hr-HR" b="1" u="sng" dirty="0"/>
          </a:p>
        </p:txBody>
      </p:sp>
    </p:spTree>
    <p:extLst>
      <p:ext uri="{BB962C8B-B14F-4D97-AF65-F5344CB8AC3E}">
        <p14:creationId xmlns:p14="http://schemas.microsoft.com/office/powerpoint/2010/main" val="13825226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30967-E40A-4E41-8256-C10107288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413995"/>
            <a:ext cx="6158715" cy="6030010"/>
          </a:xfrm>
        </p:spPr>
      </p:pic>
    </p:spTree>
    <p:extLst>
      <p:ext uri="{BB962C8B-B14F-4D97-AF65-F5344CB8AC3E}">
        <p14:creationId xmlns:p14="http://schemas.microsoft.com/office/powerpoint/2010/main" val="40379216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9910-85E5-4CDC-B0DD-7D956F1E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/>
          <a:lstStyle/>
          <a:p>
            <a:r>
              <a:rPr lang="hr-HR" dirty="0"/>
              <a:t>TERMIKA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E16A2-4200-49BC-8CFC-838D5EAD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/>
          <a:lstStyle/>
          <a:p>
            <a:r>
              <a:rPr lang="hr-HR" dirty="0"/>
              <a:t>Termička konvekcija odnosno Termika -&gt; važna prirodna pojava za let jedrilica</a:t>
            </a:r>
          </a:p>
          <a:p>
            <a:r>
              <a:rPr lang="hr-HR" dirty="0"/>
              <a:t>Obično nastaje tijekom ljetnog dana kada uslijed jakoga prizemnog zagrijavanja zraka atmosfera postane statički nestabilna te dolazi do lokalnih uzlaznih gibanja -&gt; nastaju Cu ili u ekstremnim slučajevima Cb</a:t>
            </a:r>
          </a:p>
          <a:p>
            <a:r>
              <a:rPr lang="hr-HR" dirty="0"/>
              <a:t>Uzdizanje zraka na jednom mjestu praćeno je spuštanjem zraka na drugom mjestu te pojačanim prizemnim vjetrovima pri tlu između područja silaznih i uzlaznih gibanja</a:t>
            </a:r>
          </a:p>
          <a:p>
            <a:r>
              <a:rPr lang="hr-HR" dirty="0"/>
              <a:t>Najjaća termička konvektivna cirkulacija je oko podneva i u rano poslijepodne </a:t>
            </a:r>
          </a:p>
        </p:txBody>
      </p:sp>
    </p:spTree>
    <p:extLst>
      <p:ext uri="{BB962C8B-B14F-4D97-AF65-F5344CB8AC3E}">
        <p14:creationId xmlns:p14="http://schemas.microsoft.com/office/powerpoint/2010/main" val="27400021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613B-0DDC-4D04-B686-B0523439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/>
          <a:lstStyle/>
          <a:p>
            <a:r>
              <a:rPr lang="hr-HR" dirty="0"/>
              <a:t>Ulazak u termiku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39D58B-DEE9-46AA-9944-90415F0FF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6" y="2730053"/>
            <a:ext cx="2076740" cy="23244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F7D1A-7CE7-4EB8-890A-495BDFB206FB}"/>
              </a:ext>
            </a:extLst>
          </p:cNvPr>
          <p:cNvSpPr txBox="1"/>
          <p:nvPr/>
        </p:nvSpPr>
        <p:spPr>
          <a:xfrm>
            <a:off x="838200" y="1245954"/>
            <a:ext cx="636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 ulasku u termiku treba odrediti u koju stranu okrenuti: -&gt; treba skrenuti u stranu čije krilo se više uzdiže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Nekada je bolje zapraviti puni zaokret i ponovno centrirati stup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E76C-EE63-4B89-A914-C06B72695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30" y="2730053"/>
            <a:ext cx="2029108" cy="2295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ADB47-9ADF-4C68-BFA6-B56554FA6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42" y="2730053"/>
            <a:ext cx="2067213" cy="2438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D3C50-F142-48B4-B933-4CA8F21F5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65" y="2730053"/>
            <a:ext cx="2057687" cy="242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377423-E89E-41A0-B9D2-50733F7D4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71" y="2710007"/>
            <a:ext cx="2048161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026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F197-4FE3-43FA-8089-CA0B8F8A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323"/>
          </a:xfrm>
        </p:spPr>
        <p:txBody>
          <a:bodyPr/>
          <a:lstStyle/>
          <a:p>
            <a:r>
              <a:rPr lang="hr-HR" dirty="0"/>
              <a:t>Opasne atmosferske pojave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CE08-D196-4AE4-BF47-A9A5C9A1A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/>
          <a:lstStyle/>
          <a:p>
            <a:r>
              <a:rPr lang="hr-HR" dirty="0"/>
              <a:t>Atmosferske pojave koje mogu biti opasne za zrakoplovstvo: </a:t>
            </a:r>
          </a:p>
          <a:p>
            <a:r>
              <a:rPr lang="hr-HR" dirty="0"/>
              <a:t>1. zaleđivanje </a:t>
            </a:r>
          </a:p>
          <a:p>
            <a:r>
              <a:rPr lang="hr-HR" dirty="0"/>
              <a:t>2. požarne oluje </a:t>
            </a:r>
          </a:p>
          <a:p>
            <a:r>
              <a:rPr lang="hr-HR" dirty="0"/>
              <a:t>3. propadi </a:t>
            </a:r>
          </a:p>
          <a:p>
            <a:r>
              <a:rPr lang="hr-HR" dirty="0"/>
              <a:t>4. konvekcija , zračni vrtlozi , pijavice i linije nestabilnosti </a:t>
            </a:r>
          </a:p>
          <a:p>
            <a:r>
              <a:rPr lang="hr-HR" dirty="0"/>
              <a:t>5. smicanje vjetra i turbulencija </a:t>
            </a:r>
          </a:p>
          <a:p>
            <a:r>
              <a:rPr lang="hr-HR" dirty="0"/>
              <a:t>6. mlazna struja </a:t>
            </a:r>
          </a:p>
          <a:p>
            <a:r>
              <a:rPr lang="hr-HR" dirty="0"/>
              <a:t>7. bura, jugo i fen </a:t>
            </a:r>
          </a:p>
          <a:p>
            <a:r>
              <a:rPr lang="hr-HR" dirty="0"/>
              <a:t>8. smanjena vidljivost</a:t>
            </a:r>
          </a:p>
        </p:txBody>
      </p:sp>
    </p:spTree>
    <p:extLst>
      <p:ext uri="{BB962C8B-B14F-4D97-AF65-F5344CB8AC3E}">
        <p14:creationId xmlns:p14="http://schemas.microsoft.com/office/powerpoint/2010/main" val="408374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C2C4-10B5-4B4E-82F8-14FC76EC5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315"/>
            <a:ext cx="10515600" cy="5835192"/>
          </a:xfrm>
        </p:spPr>
        <p:txBody>
          <a:bodyPr>
            <a:normAutofit lnSpcReduction="10000"/>
          </a:bodyPr>
          <a:lstStyle/>
          <a:p>
            <a:r>
              <a:rPr lang="hr-HR" dirty="0"/>
              <a:t>Gustoća zraka izravno utječe na let zrakoplovom budući da o njoj ovisi: </a:t>
            </a:r>
          </a:p>
          <a:p>
            <a:pPr lvl="1"/>
            <a:r>
              <a:rPr lang="hr-HR" dirty="0"/>
              <a:t>sila uzgona i sila otpora koje djeluju na letjelicu </a:t>
            </a:r>
          </a:p>
          <a:p>
            <a:pPr lvl="1"/>
            <a:r>
              <a:rPr lang="hr-HR" dirty="0"/>
              <a:t>potrebna brzina letjelice u svrhu održavanja željene visine leta </a:t>
            </a:r>
          </a:p>
          <a:p>
            <a:pPr lvl="1"/>
            <a:r>
              <a:rPr lang="hr-HR" dirty="0"/>
              <a:t>količina kisika koja ulazi u motor letjelice. </a:t>
            </a:r>
          </a:p>
          <a:p>
            <a:r>
              <a:rPr lang="hr-HR" dirty="0"/>
              <a:t>Približno: </a:t>
            </a:r>
          </a:p>
          <a:p>
            <a:pPr lvl="1"/>
            <a:r>
              <a:rPr lang="hr-HR" dirty="0"/>
              <a:t>smanjenje gustoće za 1% = smanjenje tlaka za 10 hPa = porast temperature za 3C = povećanje visine za oko 100m </a:t>
            </a:r>
          </a:p>
          <a:p>
            <a:endParaRPr lang="hr-HR" dirty="0"/>
          </a:p>
          <a:p>
            <a:r>
              <a:rPr lang="hr-HR" dirty="0"/>
              <a:t>Gustoća vlažnog zraka manja je od gustoće suhog zraka!</a:t>
            </a:r>
          </a:p>
          <a:p>
            <a:r>
              <a:rPr lang="hr-HR" dirty="0"/>
              <a:t>Gustoća suhog zraka uz standardne ISA uvjete iznosi 1.225 kg m-3 </a:t>
            </a:r>
          </a:p>
          <a:p>
            <a:r>
              <a:rPr lang="hr-HR" dirty="0"/>
              <a:t>Tako je na oko 6500 m visine gustoća zraka oko 50% prizemne gustoće, na 13000 m oko 25%, a na 20000 m visine oko 10% prizemnih vrijednosti</a:t>
            </a:r>
          </a:p>
        </p:txBody>
      </p:sp>
    </p:spTree>
    <p:extLst>
      <p:ext uri="{BB962C8B-B14F-4D97-AF65-F5344CB8AC3E}">
        <p14:creationId xmlns:p14="http://schemas.microsoft.com/office/powerpoint/2010/main" val="29034149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7D4D-5BAF-4F10-A652-ABFE6774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/>
          <a:lstStyle/>
          <a:p>
            <a:r>
              <a:rPr lang="hr-HR" dirty="0"/>
              <a:t>Zaleđivanje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D9B0-EC91-4FB3-A287-816325717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515600" cy="4741355"/>
          </a:xfrm>
        </p:spPr>
        <p:txBody>
          <a:bodyPr>
            <a:normAutofit lnSpcReduction="10000"/>
          </a:bodyPr>
          <a:lstStyle/>
          <a:p>
            <a:r>
              <a:rPr lang="hr-HR" dirty="0"/>
              <a:t>Zaleđivanje (engl.”icing”) je pojava nakupljanja leda na zrakoplovu, a nastaje uslijed izravnog prelaska vodene pare u led ili naglim smrzavanjem pothlađenih kapi vode </a:t>
            </a:r>
          </a:p>
          <a:p>
            <a:r>
              <a:rPr lang="hr-HR" dirty="0"/>
              <a:t>Značajno svojstvo takve pothlađene vode je da pri sudaru s drugim tijelom dolazi do naglog zaleñivanja (npr. pri sudaru dviju kapi, sudaru kapi i letjelice, udaru kapi o tlo ili bilo koju drugu površinu). </a:t>
            </a:r>
          </a:p>
          <a:p>
            <a:r>
              <a:rPr lang="hr-HR" dirty="0"/>
              <a:t>Nakupljanje leda na krilima ili trupu letjelice mijenja njen uzgon i otpor, a može doći i do zaleđivanja motora pri čemu se smanjuje njegova snaga</a:t>
            </a:r>
          </a:p>
          <a:p>
            <a:r>
              <a:rPr lang="hr-HR" dirty="0"/>
              <a:t>Sve to dovodi do gubitka brzine i visine te otežanog upravljanja letjelicom, što je osobito opasno kod leta u uvjetima slabe vidljivosti i niske naoblake </a:t>
            </a:r>
          </a:p>
        </p:txBody>
      </p:sp>
    </p:spTree>
    <p:extLst>
      <p:ext uri="{BB962C8B-B14F-4D97-AF65-F5344CB8AC3E}">
        <p14:creationId xmlns:p14="http://schemas.microsoft.com/office/powerpoint/2010/main" val="42300853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7847B-2515-4E32-B22A-69A66029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515600" cy="4741355"/>
          </a:xfrm>
        </p:spPr>
        <p:txBody>
          <a:bodyPr/>
          <a:lstStyle/>
          <a:p>
            <a:r>
              <a:rPr lang="hr-HR" dirty="0"/>
              <a:t>Na zaleđivanje letjelice utječu:</a:t>
            </a:r>
          </a:p>
          <a:p>
            <a:pPr lvl="1"/>
            <a:r>
              <a:rPr lang="it-IT" dirty="0"/>
              <a:t>negativna temperatura na razini leta </a:t>
            </a:r>
            <a:endParaRPr lang="hr-HR" dirty="0"/>
          </a:p>
          <a:p>
            <a:pPr lvl="1"/>
            <a:r>
              <a:rPr lang="hr-HR" dirty="0"/>
              <a:t>veličina oblačnih kapi </a:t>
            </a:r>
          </a:p>
          <a:p>
            <a:pPr lvl="1"/>
            <a:r>
              <a:rPr lang="hr-HR" dirty="0"/>
              <a:t>sadržaj vode u oblaku</a:t>
            </a:r>
          </a:p>
          <a:p>
            <a:r>
              <a:rPr lang="hr-HR" dirty="0"/>
              <a:t>Tijekom leta, do zaleđivanja zrakoplova može doći na nekoliko načina:</a:t>
            </a:r>
          </a:p>
          <a:p>
            <a:pPr lvl="1"/>
            <a:r>
              <a:rPr lang="hr-HR" dirty="0"/>
              <a:t>letenjem kroz oblak koji se sastoji od pothlañenih kapljica</a:t>
            </a:r>
          </a:p>
          <a:p>
            <a:pPr lvl="1"/>
            <a:r>
              <a:rPr lang="hr-HR" dirty="0"/>
              <a:t>letenjem kroz područje ledene kiše</a:t>
            </a:r>
          </a:p>
          <a:p>
            <a:pPr lvl="1"/>
            <a:r>
              <a:rPr lang="hr-HR" dirty="0"/>
              <a:t>letenjem u vlažnom vedrom zraku (iz hladnijeg u toplije područje) ili zadržavanjem zrakoplova na otvorenom tijekom hladne noći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13151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ADB1-BE52-4F91-914C-308F4942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hr-HR" dirty="0"/>
              <a:t>Letenje iznad opožarenog područja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16E68-CE60-4B4C-B46D-36A6806EB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Požar koji zahvaća neko šire područje (obično nekoliko desetaka do nekoliko stotina četvornih kilometara) uzrokuje jako zagrijavanje prizemnog sloja zraka. </a:t>
            </a:r>
          </a:p>
          <a:p>
            <a:r>
              <a:rPr lang="hr-HR" dirty="0"/>
              <a:t>To može dovesti do pojave koja se naziva požarna oluja - atmosfera iznad opožarenog područja postane izrazito termodinamički nestabilna i pojavljuje se intenzivna termička konvekcija, koja može uzrokovati stvaranje jakih mjesnih vrtloga i mjesnih poremećaja u polju tlaka zraka </a:t>
            </a:r>
          </a:p>
        </p:txBody>
      </p:sp>
    </p:spTree>
    <p:extLst>
      <p:ext uri="{BB962C8B-B14F-4D97-AF65-F5344CB8AC3E}">
        <p14:creationId xmlns:p14="http://schemas.microsoft.com/office/powerpoint/2010/main" val="36139633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2E52-AA7C-4E53-8476-C4A871348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888"/>
            <a:ext cx="10515600" cy="4787075"/>
          </a:xfrm>
        </p:spPr>
        <p:txBody>
          <a:bodyPr>
            <a:normAutofit/>
          </a:bodyPr>
          <a:lstStyle/>
          <a:p>
            <a:r>
              <a:rPr lang="hr-HR" dirty="0"/>
              <a:t>Požar širih razmjera može na nekom području uzrokovati sljedeće opasne pojave za zrakoplovstvo: </a:t>
            </a:r>
          </a:p>
          <a:p>
            <a:pPr lvl="1"/>
            <a:r>
              <a:rPr lang="hr-HR" dirty="0"/>
              <a:t>pojačan, a ponekad i olujni vjetar u prizemnom sloju atmosfere</a:t>
            </a:r>
          </a:p>
          <a:p>
            <a:pPr lvl="1"/>
            <a:r>
              <a:rPr lang="hr-HR" dirty="0"/>
              <a:t>jaka uzlazna gibanja vrućeg zraka u središtu te “požarne” ciklone koja u povoljnim uvjetima može potaknuti i pojačan razvoj konvektivne naoblake (Cu, Cb) </a:t>
            </a:r>
          </a:p>
          <a:p>
            <a:pPr lvl="1"/>
            <a:r>
              <a:rPr lang="hr-HR" dirty="0"/>
              <a:t>jaka konvergentna gibanja pri tlu uzrokuju mjesni pad prizemnog tlaka zraka</a:t>
            </a:r>
          </a:p>
        </p:txBody>
      </p:sp>
    </p:spTree>
    <p:extLst>
      <p:ext uri="{BB962C8B-B14F-4D97-AF65-F5344CB8AC3E}">
        <p14:creationId xmlns:p14="http://schemas.microsoft.com/office/powerpoint/2010/main" val="31838402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0EAB-3F42-4C90-B3D1-5CDCB716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hr-HR" dirty="0"/>
              <a:t>Propadi ili Propadanja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CFF36-628E-4B99-ACD7-DEBBD61EE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2"/>
            <a:ext cx="10515600" cy="4846320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U blizini ili ispod olujnog grmljavinskog oblaka mogu naglo nastati jaka silazna strujanja koja se nazivaju propad </a:t>
            </a:r>
          </a:p>
          <a:p>
            <a:r>
              <a:rPr lang="hr-HR" dirty="0"/>
              <a:t>Takva pojava se vodoravno može rasprostirati i iznad nekoliko četvornih kilometara, a najčešće traje manje od pola sata</a:t>
            </a:r>
          </a:p>
          <a:p>
            <a:r>
              <a:rPr lang="hr-HR" dirty="0"/>
              <a:t>Propad je češća i intenzivnija pojava u krajevima s toplijom i vlažnijom klimom (npr. jugoistočni dio SAD). </a:t>
            </a:r>
          </a:p>
          <a:p>
            <a:r>
              <a:rPr lang="hr-HR" dirty="0"/>
              <a:t>U slučaju uleta u propad pilot mora djelovati brzo npr. pri uzlijetanju kroz propad na zrakoplov utječe jak čelni vjetar koji razmjerno jača zbog ubrzavanja.</a:t>
            </a:r>
          </a:p>
          <a:p>
            <a:r>
              <a:rPr lang="hr-HR" dirty="0"/>
              <a:t>Kako se letjelica u uzletu približuje središtu silaznog strujanja, na nju takoñđer sve jače djeluje i silazna sastavnica zračne struje. Međutim, preletom kroz središnje područje propada gubi se čelni vjetar, a jača repni vjetar čime se radikalno i naglo mijenjaju uvjeti uzleta. </a:t>
            </a:r>
          </a:p>
          <a:p>
            <a:r>
              <a:rPr lang="hr-HR" dirty="0"/>
              <a:t>Analize zrakoplovnih nesreća u SAD otkrile su da je prosječna razlika između čelnog i repnog vjetra u tim slučajevima bila oko 25 m/s, a najveća zabilježena 48 m/s. </a:t>
            </a:r>
          </a:p>
        </p:txBody>
      </p:sp>
    </p:spTree>
    <p:extLst>
      <p:ext uri="{BB962C8B-B14F-4D97-AF65-F5344CB8AC3E}">
        <p14:creationId xmlns:p14="http://schemas.microsoft.com/office/powerpoint/2010/main" val="18742927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F3261-1DE9-4B68-93CD-247DA2AB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/>
          <a:lstStyle/>
          <a:p>
            <a:r>
              <a:rPr lang="hr-HR" dirty="0"/>
              <a:t>Konvekcija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A0941-6600-4BB7-A721-C6082969F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508760"/>
            <a:ext cx="10945368" cy="4984115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Konvektivna naoblaka tipa Cu i Cb opasna je za zračni promet zbog lokalno pojačanih vertikalnih uzlaznih i silaznih gibanja, pojačanih vjetrova koji mogu doseći orkansku jakost, smicanja vjetra i turbulencije, zaleñivanja, jakih pljuskovitih oborina, tuče, smanjene vidljivosti, a ponekad i pojave zračnoga ljevkastog vrtloga (pijavice)</a:t>
            </a:r>
          </a:p>
          <a:p>
            <a:endParaRPr lang="hr-HR" dirty="0"/>
          </a:p>
          <a:p>
            <a:r>
              <a:rPr lang="hr-HR" dirty="0"/>
              <a:t>Razlikuju se tri stadija razvoja konvektivne oluje: </a:t>
            </a:r>
          </a:p>
          <a:p>
            <a:r>
              <a:rPr lang="hr-HR" u="sng" dirty="0"/>
              <a:t>početni stadij </a:t>
            </a:r>
            <a:r>
              <a:rPr lang="hr-HR" dirty="0"/>
              <a:t>- još uvijek oblak tipa Cu čijem daljnjem vertikalnom porastu pogoduju pojačane uzlazne struje </a:t>
            </a:r>
          </a:p>
          <a:p>
            <a:r>
              <a:rPr lang="hr-HR" u="sng" dirty="0"/>
              <a:t>zreli stadij </a:t>
            </a:r>
            <a:r>
              <a:rPr lang="hr-HR" dirty="0"/>
              <a:t>- olujni oblak (Cb) dosegao je svoj najveći razvoj kada pri tlu počne kiša -&gt; razvile su se silazne struje zraka koje omogućavaju ispadavanje kišnih kapi iz oblaka. </a:t>
            </a:r>
          </a:p>
          <a:p>
            <a:r>
              <a:rPr lang="hr-HR" u="sng" dirty="0"/>
              <a:t>završni stadij </a:t>
            </a:r>
            <a:r>
              <a:rPr lang="hr-HR" dirty="0"/>
              <a:t>- dolazi do slabljenja i nestajanja Cb oblaka. Prepoznaje se po pojačanim silaznim vertikalnim strujanjima.</a:t>
            </a:r>
          </a:p>
        </p:txBody>
      </p:sp>
    </p:spTree>
    <p:extLst>
      <p:ext uri="{BB962C8B-B14F-4D97-AF65-F5344CB8AC3E}">
        <p14:creationId xmlns:p14="http://schemas.microsoft.com/office/powerpoint/2010/main" val="30087590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D9A7-97C3-4597-B0E2-308B5C9F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8187"/>
          </a:xfrm>
        </p:spPr>
        <p:txBody>
          <a:bodyPr/>
          <a:lstStyle/>
          <a:p>
            <a:r>
              <a:rPr lang="hr-HR" dirty="0"/>
              <a:t>Smanjena vidljivost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9DE89-939A-4FC8-A1AE-AA9D328C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912"/>
            <a:ext cx="10515600" cy="4595051"/>
          </a:xfrm>
        </p:spPr>
        <p:txBody>
          <a:bodyPr>
            <a:normAutofit/>
          </a:bodyPr>
          <a:lstStyle/>
          <a:p>
            <a:r>
              <a:rPr lang="hr-HR" u="sng" dirty="0"/>
              <a:t>Vidljivost smanjena zbog ulaska u oblak </a:t>
            </a:r>
            <a:r>
              <a:rPr lang="hr-HR" dirty="0"/>
              <a:t>-&gt; Ulaskom u oblak vidljivost se potpuno gubi, podjednako kao i u magli -&gt; JAKO OPASNO, NIKADA NE LETITI U OBLAK</a:t>
            </a:r>
          </a:p>
          <a:p>
            <a:r>
              <a:rPr lang="hr-HR" u="sng" dirty="0"/>
              <a:t>Vidljivost smanjena zbog oborine </a:t>
            </a:r>
            <a:r>
              <a:rPr lang="hr-HR" dirty="0"/>
              <a:t>-&gt; Utjecaj oborine na vidljivost ovisi o rasprostranjenosti, vrsti i jakosti oborine Primjerice, jak pljusak može naglo smanjiti vidljivost</a:t>
            </a:r>
          </a:p>
          <a:p>
            <a:r>
              <a:rPr lang="hr-HR" u="sng" dirty="0"/>
              <a:t>Vidljivost smanjena zbog morskog dima</a:t>
            </a:r>
          </a:p>
          <a:p>
            <a:r>
              <a:rPr lang="hr-HR" u="sng" dirty="0"/>
              <a:t>Vidljivost smanjena zbog položaja Sunca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66607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504B-9DBB-443E-82F1-DD1011B9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u="sng" dirty="0"/>
              <a:t>Vidljivost smanjena zbog položaja Sunca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C0A6-DC08-4E90-B30A-37E79FF14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Kada se leti prema Suncu, vidljivost je općenito manja nego kada se leti od Sunca</a:t>
            </a:r>
          </a:p>
          <a:p>
            <a:r>
              <a:rPr lang="hr-HR" dirty="0"/>
              <a:t>položaj Sunca, s obzirom na ravninu leta, može jako utjecati na kosu vidljivost -&gt; kada je razina leta ispod sunčevih zraka koje mogu biti jako reflektirane od vrha sloja magle ili mutnoće, pilotu može biti onemogućeno gledanje kroz taj sloj zbog zablještenja. </a:t>
            </a:r>
          </a:p>
          <a:p>
            <a:r>
              <a:rPr lang="hr-HR" dirty="0"/>
              <a:t>Također se mora imati na umu da sumrak započinje ranije pri tlu nego na većim visinama, što naročito valja uzeti u obzir pri slijetanju u večernjim satima</a:t>
            </a:r>
          </a:p>
          <a:p>
            <a:r>
              <a:rPr lang="hr-HR" dirty="0"/>
              <a:t>UVIJEK SLETATI OD SUNCA, A NE PREMA SUNCU! (ako je moguće)</a:t>
            </a:r>
          </a:p>
        </p:txBody>
      </p:sp>
    </p:spTree>
    <p:extLst>
      <p:ext uri="{BB962C8B-B14F-4D97-AF65-F5344CB8AC3E}">
        <p14:creationId xmlns:p14="http://schemas.microsoft.com/office/powerpoint/2010/main" val="32833873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7B363-529B-49C8-BBAE-F620CD05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Zrakoplovne meteorološke informacije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38C6-3A23-4772-AEAC-9FAECF6A2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Za pripremu leta važno je:</a:t>
            </a:r>
          </a:p>
          <a:p>
            <a:pPr lvl="1"/>
            <a:r>
              <a:rPr lang="hr-HR" dirty="0"/>
              <a:t>Pripremiti podatke o sadašnjem i budućem stanju atmosfere u posebno prilagođenom obliku (</a:t>
            </a:r>
            <a:r>
              <a:rPr lang="hr-HR" u="sng" dirty="0"/>
              <a:t>priprema letne dokumentacije</a:t>
            </a:r>
            <a:r>
              <a:rPr lang="hr-HR" dirty="0"/>
              <a:t>) </a:t>
            </a:r>
          </a:p>
          <a:p>
            <a:pPr lvl="1"/>
            <a:r>
              <a:rPr lang="hr-HR" dirty="0"/>
              <a:t>letačko osoblje, osoblje kontrole leta i ostali koji planiraju let budu u mogućnosti zatražiti, dobiti i pravilno protumačiti meteorološke podatke o sadašnjem i budućem stanju atmosfere u zračnim lukama i na putanjama leta (</a:t>
            </a:r>
            <a:r>
              <a:rPr lang="hr-HR" u="sng" dirty="0"/>
              <a:t>meteorološka priprema za let</a:t>
            </a:r>
            <a:r>
              <a:rPr lang="hr-HR" dirty="0"/>
              <a:t>)</a:t>
            </a:r>
          </a:p>
          <a:p>
            <a:pPr lvl="1"/>
            <a:endParaRPr lang="hr-HR" dirty="0"/>
          </a:p>
          <a:p>
            <a:r>
              <a:rPr lang="hr-HR" dirty="0"/>
              <a:t>U pravilu, pošto jedrilicama ne letimo visoko, nas zanimaju meteorološke informacije o stanju atmosfere od tla do cca 3km visine (10 000ft) i to:</a:t>
            </a:r>
          </a:p>
          <a:p>
            <a:pPr lvl="1"/>
            <a:r>
              <a:rPr lang="hr-HR" dirty="0"/>
              <a:t>prizemna vidljivost, količina i vrsta oblaka te visina podnice i vrha oblaka, zatim područja jake turbulencije i zaleđivanja, a prilikom letenja iznad mora - valovitost mora </a:t>
            </a:r>
          </a:p>
        </p:txBody>
      </p:sp>
    </p:spTree>
    <p:extLst>
      <p:ext uri="{BB962C8B-B14F-4D97-AF65-F5344CB8AC3E}">
        <p14:creationId xmlns:p14="http://schemas.microsoft.com/office/powerpoint/2010/main" val="7675491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10BAD-C868-4888-A0FC-7C886E2C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Letna dokumentacija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F96FE-8F6D-498C-9830-FD2E85749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Sadrži:</a:t>
            </a:r>
          </a:p>
          <a:p>
            <a:r>
              <a:rPr lang="hr-HR" dirty="0"/>
              <a:t>a) aerodromska izvješća (METAR, SPECI) i prognoze (TAF), uključivo i najnovije podatke koji su dostupni preko kontrole leta </a:t>
            </a:r>
          </a:p>
          <a:p>
            <a:r>
              <a:rPr lang="hr-HR" dirty="0"/>
              <a:t>b) upozorenja (SIGMET) </a:t>
            </a:r>
          </a:p>
          <a:p>
            <a:r>
              <a:rPr lang="hr-HR" dirty="0"/>
              <a:t>c) meteorološke karte značajnog vremena </a:t>
            </a:r>
          </a:p>
          <a:p>
            <a:r>
              <a:rPr lang="hr-HR" dirty="0"/>
              <a:t>d) razdiobu vjetra i temperature s visinom </a:t>
            </a:r>
          </a:p>
        </p:txBody>
      </p:sp>
    </p:spTree>
    <p:extLst>
      <p:ext uri="{BB962C8B-B14F-4D97-AF65-F5344CB8AC3E}">
        <p14:creationId xmlns:p14="http://schemas.microsoft.com/office/powerpoint/2010/main" val="347180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242E-3950-444E-8035-10EC2608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/>
          <a:lstStyle/>
          <a:p>
            <a:r>
              <a:rPr lang="hr-HR" dirty="0"/>
              <a:t>Temperatura zraka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424FE-0F34-4E91-9285-4E6096FAD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1253764"/>
            <a:ext cx="11114202" cy="5128181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Temperatura je mjera toplinskog stanja tijela, a može se definirati i kao mjera prosječne brzine molekula tvari. </a:t>
            </a:r>
          </a:p>
          <a:p>
            <a:r>
              <a:rPr lang="hr-HR" sz="2400" dirty="0"/>
              <a:t>Utječe na: </a:t>
            </a:r>
          </a:p>
          <a:p>
            <a:pPr lvl="1"/>
            <a:r>
              <a:rPr lang="hr-HR" dirty="0"/>
              <a:t>tlak i gustoću zraka </a:t>
            </a:r>
          </a:p>
          <a:p>
            <a:pPr lvl="1"/>
            <a:r>
              <a:rPr lang="hr-HR" dirty="0"/>
              <a:t>stabilnost zraka </a:t>
            </a:r>
          </a:p>
          <a:p>
            <a:pPr lvl="1"/>
            <a:r>
              <a:rPr lang="hr-HR" dirty="0"/>
              <a:t>stvaranje vjetra </a:t>
            </a:r>
          </a:p>
          <a:p>
            <a:pPr lvl="1"/>
            <a:r>
              <a:rPr lang="hr-HR" dirty="0"/>
              <a:t>jakost isparavanja i kondenzacije </a:t>
            </a:r>
          </a:p>
          <a:p>
            <a:pPr lvl="1"/>
            <a:r>
              <a:rPr lang="hr-HR" dirty="0"/>
              <a:t>stvaranje / razgradnju oblaka </a:t>
            </a:r>
          </a:p>
          <a:p>
            <a:pPr lvl="1"/>
            <a:r>
              <a:rPr lang="hr-HR" dirty="0"/>
              <a:t>stvaranje / razgradnju magle i sumaglice </a:t>
            </a:r>
          </a:p>
          <a:p>
            <a:pPr lvl="1"/>
            <a:r>
              <a:rPr lang="hr-HR" dirty="0"/>
              <a:t>povećanje / smanjenje vidljivosti </a:t>
            </a:r>
          </a:p>
          <a:p>
            <a:pPr lvl="1"/>
            <a:r>
              <a:rPr lang="hr-HR" dirty="0"/>
              <a:t>stvaranje / otapanje leda</a:t>
            </a:r>
          </a:p>
          <a:p>
            <a:r>
              <a:rPr lang="hr-HR" sz="2400" dirty="0"/>
              <a:t>Kad temperatura zraka raste s porastom visine nastane temperaturna inverzija</a:t>
            </a:r>
          </a:p>
          <a:p>
            <a:r>
              <a:rPr lang="hr-HR" sz="2400" dirty="0"/>
              <a:t>U stvarnoj atmosferi, temperatura zraka rijetko kada pada s visinom više od 1°C/100m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0031330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E9560-5D85-4D77-BE57-35EA590E0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2107"/>
            <a:ext cx="10515600" cy="5410986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Radi upoznavanja meteoroloških uvjeta prije leta, pilot treba podrobno proučiti prizemne i visinske karte, posljednje podatke o vremenu kao i prognozu vremena na budućoj putanji leta. </a:t>
            </a:r>
          </a:p>
          <a:p>
            <a:r>
              <a:rPr lang="hr-HR" dirty="0"/>
              <a:t>Treba znati: </a:t>
            </a:r>
          </a:p>
          <a:p>
            <a:pPr lvl="1"/>
            <a:r>
              <a:rPr lang="hr-HR" dirty="0"/>
              <a:t>a) kakva je zračna masa na putanji leta </a:t>
            </a:r>
          </a:p>
          <a:p>
            <a:pPr lvl="1"/>
            <a:r>
              <a:rPr lang="hr-HR" dirty="0"/>
              <a:t>b) kakvi su atmosferski sustavi (ciklone, anticiklone, fronte, mlazne struje) na putanji leta</a:t>
            </a:r>
          </a:p>
          <a:p>
            <a:r>
              <a:rPr lang="hr-HR" dirty="0"/>
              <a:t>Osobitu pozornost valja obratiti na:</a:t>
            </a:r>
          </a:p>
          <a:p>
            <a:pPr lvl="1"/>
            <a:r>
              <a:rPr lang="hr-HR" dirty="0"/>
              <a:t>a) razdiobu temperature zraka pri tlu i po visini </a:t>
            </a:r>
          </a:p>
          <a:p>
            <a:pPr lvl="1"/>
            <a:r>
              <a:rPr lang="hr-HR" dirty="0"/>
              <a:t>b) razdiobu tlaka zraka pri tlu </a:t>
            </a:r>
          </a:p>
          <a:p>
            <a:pPr lvl="1"/>
            <a:r>
              <a:rPr lang="hr-HR" dirty="0"/>
              <a:t>c) količinu, debljinu i visinu oblaka </a:t>
            </a:r>
          </a:p>
          <a:p>
            <a:pPr lvl="1"/>
            <a:r>
              <a:rPr lang="hr-HR" dirty="0"/>
              <a:t>d) pojavu prizemne magle i općenito na smanjenje vidljivosti </a:t>
            </a:r>
          </a:p>
          <a:p>
            <a:pPr lvl="1"/>
            <a:r>
              <a:rPr lang="hr-HR" dirty="0"/>
              <a:t>e) promjenu prizemnog i visinskog vjetra </a:t>
            </a:r>
          </a:p>
          <a:p>
            <a:pPr lvl="1"/>
            <a:r>
              <a:rPr lang="hr-HR" dirty="0"/>
              <a:t>f) područja jakog smicanja vjetra i turbulencija </a:t>
            </a:r>
          </a:p>
          <a:p>
            <a:pPr lvl="1"/>
            <a:r>
              <a:rPr lang="hr-HR" dirty="0"/>
              <a:t>g) pojavu i vrstu oborina te vjerojatnost zaleñivanja </a:t>
            </a:r>
          </a:p>
          <a:p>
            <a:pPr lvl="1"/>
            <a:r>
              <a:rPr lang="hr-HR" dirty="0"/>
              <a:t>h) pojavu olujnih grmljavinskih oblaka </a:t>
            </a:r>
          </a:p>
        </p:txBody>
      </p:sp>
    </p:spTree>
    <p:extLst>
      <p:ext uri="{BB962C8B-B14F-4D97-AF65-F5344CB8AC3E}">
        <p14:creationId xmlns:p14="http://schemas.microsoft.com/office/powerpoint/2010/main" val="28471266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D5B7-DF78-4446-997D-0ECC4A08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494"/>
          </a:xfrm>
        </p:spPr>
        <p:txBody>
          <a:bodyPr/>
          <a:lstStyle/>
          <a:p>
            <a:r>
              <a:rPr lang="hr-HR" dirty="0"/>
              <a:t>Meteorološke informacije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E3F1B-06BA-45B0-8728-CF02D97AE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5" y="1517716"/>
            <a:ext cx="11133056" cy="5109328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Šifrirana meteorološka izvješća mogu sadržavati razne podatke - o stvarnom vremenu, o prognoziranom vremenu, o upozorenjima na opasne meteorološke pojave</a:t>
            </a:r>
          </a:p>
          <a:p>
            <a:r>
              <a:rPr lang="hr-HR" dirty="0"/>
              <a:t>S obzirom na vrstu meteorološke informacije, razlikuju se: </a:t>
            </a:r>
          </a:p>
          <a:p>
            <a:pPr lvl="1"/>
            <a:r>
              <a:rPr lang="hr-HR" dirty="0"/>
              <a:t>METAR - redovito šifrirano izvješće o stanju vremena u zračnoj luci, izdaje se svakih 30’ ili 60’, ovisno o važnosti aerodroma </a:t>
            </a:r>
          </a:p>
          <a:p>
            <a:pPr lvl="1"/>
            <a:r>
              <a:rPr lang="hr-HR" dirty="0"/>
              <a:t>SPECI - posebno šifrirano izvješće o stanju vremena na u zračnoj luci </a:t>
            </a:r>
          </a:p>
          <a:p>
            <a:pPr lvl="1"/>
            <a:r>
              <a:rPr lang="hr-HR" dirty="0"/>
              <a:t>SIGMET - upozorenje o opasnim vremenskim pojavama (grmljavinske oluje, tropski cikloni, jaka tuča, jaka turbulencija, jako zaleđivanje, izraženi planinski valovi, rasprostranjena pješčana ili prašinska oluja) </a:t>
            </a:r>
          </a:p>
          <a:p>
            <a:pPr lvl="1"/>
            <a:r>
              <a:rPr lang="hr-HR" dirty="0"/>
              <a:t>TREND - naznaka predviñene promjene vremena u sljedeća dva sata od trenutka motrenja (isto što i “landing forecasts”) </a:t>
            </a:r>
          </a:p>
          <a:p>
            <a:pPr lvl="1"/>
            <a:r>
              <a:rPr lang="hr-HR" dirty="0"/>
              <a:t>TAF - prognoza vremena za zračnu luku šifriranom obliku za razdoblje 9 do 24 sata od vremena izdavanja prognoze</a:t>
            </a:r>
          </a:p>
          <a:p>
            <a:pPr lvl="1"/>
            <a:r>
              <a:rPr lang="hr-HR" dirty="0"/>
              <a:t> ARFOR - područna prognoza vremena (engl. ”area forecast for aviation”) </a:t>
            </a:r>
          </a:p>
          <a:p>
            <a:pPr lvl="1"/>
            <a:r>
              <a:rPr lang="hr-HR" dirty="0"/>
              <a:t>AIREP - izvješće pilota o vremenskim uvjetima tijekom leta</a:t>
            </a:r>
          </a:p>
        </p:txBody>
      </p:sp>
    </p:spTree>
    <p:extLst>
      <p:ext uri="{BB962C8B-B14F-4D97-AF65-F5344CB8AC3E}">
        <p14:creationId xmlns:p14="http://schemas.microsoft.com/office/powerpoint/2010/main" val="1927848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870EEF-A0FF-4531-AA82-97FE589E8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3" y="912520"/>
            <a:ext cx="9882373" cy="5032960"/>
          </a:xfrm>
        </p:spPr>
      </p:pic>
    </p:spTree>
    <p:extLst>
      <p:ext uri="{BB962C8B-B14F-4D97-AF65-F5344CB8AC3E}">
        <p14:creationId xmlns:p14="http://schemas.microsoft.com/office/powerpoint/2010/main" val="27926311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25D3-1F68-4373-A4D7-5CB7D7D6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hr-HR" dirty="0"/>
              <a:t>GAFOR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4043-18FD-4FA1-BC3E-3B3C45C1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912"/>
            <a:ext cx="10515600" cy="4942051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GAFOR (General Aviation FORecast) je prognoza otvorenosti prethodno definiranih ruta za generalnu avijaciju u ovisnosti o horizontalnoj vidljivosti i podnici BKN/OVC naoblake</a:t>
            </a:r>
          </a:p>
          <a:p>
            <a:endParaRPr lang="hr-HR" dirty="0"/>
          </a:p>
          <a:p>
            <a:r>
              <a:rPr lang="hr-HR" dirty="0"/>
              <a:t>Radi se o karti na kojoj su nacrtane rute i nad svakom rutom je nacrtana info-kućica u kojoj se nalazi prognoza otvorenosti te rute u razdoblju od šest sati, te eventualno pojave koja smanjuje kategoriju otvorenosti rute</a:t>
            </a:r>
          </a:p>
          <a:p>
            <a:endParaRPr lang="hr-HR" dirty="0"/>
          </a:p>
          <a:p>
            <a:r>
              <a:rPr lang="hr-HR" dirty="0"/>
              <a:t>GAFOR se izdaje tri puta dnevno u zimskom razdoblju i 5 puta u ljetnom, a važi 6 sati Period važenja dijeli se na tri dvosatna intervala. Svakom dvosatnom intervalu u GAFOR se pridružuje simbol (slovo) otvorenosti koja će prevladavati tijekom tog intervala. Intervali koji padaju prije izlaska i poslije zalaska sunce ne prognoziraju se, već se označavaju s "/".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70176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096624-F09B-4528-81AA-9FC73FEAA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45" y="336641"/>
            <a:ext cx="6758910" cy="6184717"/>
          </a:xfrm>
        </p:spPr>
      </p:pic>
    </p:spTree>
    <p:extLst>
      <p:ext uri="{BB962C8B-B14F-4D97-AF65-F5344CB8AC3E}">
        <p14:creationId xmlns:p14="http://schemas.microsoft.com/office/powerpoint/2010/main" val="28053001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F1555-FBA6-4AC0-A59D-99E4E8168AA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675555"/>
            <a:ext cx="1051560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Otvorenost ruta iskazuje se pomoću slova O (Open), D (Difficult), M (Marginal) i X (Closed), a određuje se prema kriterijima horizontalne vidljivosti i baze niske BKN ili OVC naoblake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93034-0482-45CC-83BA-4611B2C68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26" y="1931283"/>
            <a:ext cx="6575956" cy="225338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7A97167-62A7-443F-AA4F-D47068683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59" y="4688992"/>
            <a:ext cx="3934374" cy="199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776B7B-CF82-4B19-ABEA-C15E6F1CC366}"/>
              </a:ext>
            </a:extLst>
          </p:cNvPr>
          <p:cNvSpPr txBox="1"/>
          <p:nvPr/>
        </p:nvSpPr>
        <p:spPr>
          <a:xfrm>
            <a:off x="838200" y="4688992"/>
            <a:ext cx="336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Vremenski simboli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2C22F-ACFF-4024-85EE-FB3E285BC33E}"/>
              </a:ext>
            </a:extLst>
          </p:cNvPr>
          <p:cNvSpPr txBox="1"/>
          <p:nvPr/>
        </p:nvSpPr>
        <p:spPr>
          <a:xfrm>
            <a:off x="7074033" y="4647906"/>
            <a:ext cx="41155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Kratice pojava u biltenu FR su sljedeće:</a:t>
            </a:r>
          </a:p>
          <a:p>
            <a:r>
              <a:rPr lang="hr-HR" dirty="0"/>
              <a:t>FG = magla</a:t>
            </a:r>
          </a:p>
          <a:p>
            <a:r>
              <a:rPr lang="hr-HR" dirty="0"/>
              <a:t>BR = sumaglica</a:t>
            </a:r>
          </a:p>
          <a:p>
            <a:r>
              <a:rPr lang="hr-HR" dirty="0"/>
              <a:t>RA = kiša</a:t>
            </a:r>
          </a:p>
          <a:p>
            <a:r>
              <a:rPr lang="hr-HR" dirty="0"/>
              <a:t>SN = snijeg</a:t>
            </a:r>
          </a:p>
          <a:p>
            <a:r>
              <a:rPr lang="hr-HR" dirty="0"/>
              <a:t>SHRA = pljusak</a:t>
            </a:r>
          </a:p>
          <a:p>
            <a:r>
              <a:rPr lang="hr-HR" dirty="0"/>
              <a:t>LC = niska naoblaka</a:t>
            </a:r>
          </a:p>
        </p:txBody>
      </p:sp>
    </p:spTree>
    <p:extLst>
      <p:ext uri="{BB962C8B-B14F-4D97-AF65-F5344CB8AC3E}">
        <p14:creationId xmlns:p14="http://schemas.microsoft.com/office/powerpoint/2010/main" val="31561070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52EDBC-BD1B-4BB8-B1A0-4FADB36D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179"/>
            <a:ext cx="10515600" cy="4847784"/>
          </a:xfrm>
        </p:spPr>
        <p:txBody>
          <a:bodyPr numCol="2">
            <a:normAutofit/>
          </a:bodyPr>
          <a:lstStyle/>
          <a:p>
            <a:r>
              <a:rPr lang="hr-HR" sz="2400" dirty="0"/>
              <a:t>GAFOR se izdaje tri puta dnevno u zimskom razdoblju i 5 puta u ljetnom, a važi 6 sati</a:t>
            </a:r>
          </a:p>
          <a:p>
            <a:r>
              <a:rPr lang="hr-HR" sz="2400" dirty="0"/>
              <a:t>Period važenja dijeli se na tri dvosatna intervala</a:t>
            </a:r>
          </a:p>
          <a:p>
            <a:r>
              <a:rPr lang="hr-HR" sz="2400" dirty="0"/>
              <a:t>Svakom dvosatnom intervalu u GAFOR se pridružuje simbol (slovo) otvorenosti koja će prevladavati tijekom tog intervala</a:t>
            </a:r>
          </a:p>
          <a:p>
            <a:r>
              <a:rPr lang="hr-HR" sz="2400" dirty="0"/>
              <a:t>Intervali koji padaju prije izlaska i poslije zalaska sunce ne prognoziraju se, već se označavaju s "/"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42F11-327F-4D84-A4FA-B0CAC6EC3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76" y="1329179"/>
            <a:ext cx="5268060" cy="44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02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2B331-D5CF-4642-BDE4-FF8BCB949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4" y="639579"/>
            <a:ext cx="1238423" cy="110505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0EB98C-0FD8-4D29-B09D-37A4EAA8E57C}"/>
              </a:ext>
            </a:extLst>
          </p:cNvPr>
          <p:cNvSpPr txBox="1"/>
          <p:nvPr/>
        </p:nvSpPr>
        <p:spPr>
          <a:xfrm>
            <a:off x="2905813" y="639579"/>
            <a:ext cx="8736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Primjer: na ruti 12 u prva dva sata prognoze kriterij otvorenosti bit će "otvoreno". U druga dva sata kriterij će biti "rubno" radi sumaglice na ruti, a zadnja dva sata "zatvoreno" zbog magle.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0CCCB-BD82-4747-AF32-183C3CA84148}"/>
              </a:ext>
            </a:extLst>
          </p:cNvPr>
          <p:cNvSpPr txBox="1"/>
          <p:nvPr/>
        </p:nvSpPr>
        <p:spPr>
          <a:xfrm>
            <a:off x="725864" y="1960115"/>
            <a:ext cx="8368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u="sng" dirty="0"/>
              <a:t>Rute</a:t>
            </a:r>
          </a:p>
          <a:p>
            <a:endParaRPr lang="hr-H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Rute su pruge širine 1200m. Svaka ruta ima svoju referentnu visinu, odnosno nadmorsku visinu najviše geografske prepreke. Referentne visine su zaokružene na 100ft na gornju vrijednost (npr. ako je RV=802 ft AMSL, zaokružena je na 900 ft AMSL).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Neke rute završavaju na ulaznim točkama u CTR, koje je meteorološki je pokriveno METAR i TAF izvješćima.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C50D5A-90F6-428D-8B4D-C94E3D0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0" y="4268439"/>
            <a:ext cx="7735380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80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E3AB-8C07-463F-A030-B22F4FE9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Oznaka satnog vremena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66CF-4AEC-47B2-8FBF-BF00B900F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Vrijeme se određuje s obzirom na UTC (Universal Time Clock). </a:t>
            </a:r>
          </a:p>
          <a:p>
            <a:r>
              <a:rPr lang="hr-HR" dirty="0"/>
              <a:t>UTC se može još kraće označiti i slovom “z” (zero time). </a:t>
            </a:r>
          </a:p>
          <a:p>
            <a:r>
              <a:rPr lang="hr-HR" dirty="0"/>
              <a:t>U Hrvatskoj: lokalno zimsko vrijeme – (minus) 1 sat - UTC vrijeme lokalno ljetno vrijeme – (minus) 2 sata - UTC vrijeme </a:t>
            </a:r>
          </a:p>
          <a:p>
            <a:r>
              <a:rPr lang="hr-HR" dirty="0"/>
              <a:t>primjer - 20. svibnja : 12 sati po lokalnom vremenu je isto što i 10 UTC</a:t>
            </a:r>
          </a:p>
          <a:p>
            <a:r>
              <a:rPr lang="hr-HR" dirty="0"/>
              <a:t>Primjer: O716 -&gt; </a:t>
            </a:r>
            <a:r>
              <a:rPr lang="pl-PL" dirty="0"/>
              <a:t>TAF za Zagreb od 07 UTC do 16 UTC itd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23724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4E0E-1C7E-4188-BDE3-DAD0E246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Vjetar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D25F6-2578-4AC7-A9DE-8A7939732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Osnovni oblik šifre za vjetar je: AAAVVXX gdje je: </a:t>
            </a:r>
          </a:p>
          <a:p>
            <a:pPr lvl="1"/>
            <a:r>
              <a:rPr lang="hr-HR" dirty="0"/>
              <a:t>AAA ... azimut vjetra u stupnjevima </a:t>
            </a:r>
          </a:p>
          <a:p>
            <a:pPr lvl="1"/>
            <a:r>
              <a:rPr lang="hr-HR" dirty="0"/>
              <a:t>VV ... brzina vjetra XX ... </a:t>
            </a:r>
          </a:p>
          <a:p>
            <a:r>
              <a:rPr lang="hr-HR" dirty="0"/>
              <a:t>oznaka jedinica za vjetar KT – knots</a:t>
            </a:r>
          </a:p>
          <a:p>
            <a:pPr lvl="1"/>
            <a:r>
              <a:rPr lang="hr-HR" dirty="0"/>
              <a:t>KMH - kilometres per hour</a:t>
            </a:r>
          </a:p>
          <a:p>
            <a:pPr lvl="1"/>
            <a:r>
              <a:rPr lang="hr-HR" dirty="0"/>
              <a:t> MPS - metres per second </a:t>
            </a:r>
          </a:p>
          <a:p>
            <a:r>
              <a:rPr lang="hr-HR" dirty="0"/>
              <a:t>- oznaka za tišinu (calm): 00000KT - primjer oznake za sjeverni vjetar: 36006KT </a:t>
            </a:r>
          </a:p>
          <a:p>
            <a:r>
              <a:rPr lang="pl-PL" dirty="0"/>
              <a:t>-oznaka za udar vjetra - kratica G (gust)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357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A1F6D-83BD-4712-9CDA-9496F6573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0" y="835240"/>
            <a:ext cx="3487835" cy="54422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521AF-1633-4DE4-8560-90753D997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13" y="835239"/>
            <a:ext cx="7900727" cy="54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87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4219-A0BC-4EE3-A350-8BAEAF29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Vidljivost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C7F23-ACCA-45C7-ABE2-C2157127B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Osnovna šifra za vodoravnu vidljivost pri tlu je aaaa gdje je: </a:t>
            </a:r>
          </a:p>
          <a:p>
            <a:r>
              <a:rPr lang="hr-HR" dirty="0"/>
              <a:t>aaaa ... vidljivost izražena u metrima </a:t>
            </a:r>
          </a:p>
          <a:p>
            <a:r>
              <a:rPr lang="hr-HR" dirty="0"/>
              <a:t>primjer: </a:t>
            </a:r>
          </a:p>
          <a:p>
            <a:pPr lvl="1"/>
            <a:r>
              <a:rPr lang="hr-HR" dirty="0"/>
              <a:t>8000 vidljivost je 8 km </a:t>
            </a:r>
          </a:p>
          <a:p>
            <a:pPr lvl="1"/>
            <a:r>
              <a:rPr lang="hr-HR" dirty="0"/>
              <a:t>9999 vidljivost je 10 km ili više </a:t>
            </a:r>
          </a:p>
        </p:txBody>
      </p:sp>
    </p:spTree>
    <p:extLst>
      <p:ext uri="{BB962C8B-B14F-4D97-AF65-F5344CB8AC3E}">
        <p14:creationId xmlns:p14="http://schemas.microsoft.com/office/powerpoint/2010/main" val="33307309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EAF8-7763-4E7A-9524-C39CD45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16B5-0C97-4F33-9ECE-D8C334348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155"/>
            <a:ext cx="10515600" cy="471580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Osnovna šifra: bbbhhh </a:t>
            </a:r>
          </a:p>
          <a:p>
            <a:r>
              <a:rPr lang="hr-HR" dirty="0"/>
              <a:t>bbb .... zastrtost neba: </a:t>
            </a:r>
          </a:p>
          <a:p>
            <a:pPr lvl="1"/>
            <a:r>
              <a:rPr lang="hr-HR" dirty="0"/>
              <a:t>SKC (sky clear) : 0/8 </a:t>
            </a:r>
          </a:p>
          <a:p>
            <a:pPr lvl="1"/>
            <a:r>
              <a:rPr lang="hr-HR" dirty="0"/>
              <a:t>SCT (scattered) : 1-4/8 </a:t>
            </a:r>
          </a:p>
          <a:p>
            <a:pPr lvl="1"/>
            <a:r>
              <a:rPr lang="hr-HR" dirty="0"/>
              <a:t>BKN (broken) : 5-7/8 </a:t>
            </a:r>
          </a:p>
          <a:p>
            <a:pPr lvl="1"/>
            <a:r>
              <a:rPr lang="hr-HR" dirty="0"/>
              <a:t>OVC (overcast) : 8/8 </a:t>
            </a:r>
          </a:p>
          <a:p>
            <a:r>
              <a:rPr lang="hr-HR" dirty="0"/>
              <a:t>hhh .... visina podnice oblaka u stotinama stopa (FT - feet) primjer: BKN040</a:t>
            </a:r>
          </a:p>
          <a:p>
            <a:r>
              <a:rPr lang="hr-HR" dirty="0"/>
              <a:t>Tip, odnosno rod i vrsta oblaka ne izvješćuju se u METAR izvješću, osim oblaka vertikalnog razvoja, i to: </a:t>
            </a:r>
          </a:p>
          <a:p>
            <a:pPr lvl="1"/>
            <a:r>
              <a:rPr lang="hr-HR" dirty="0"/>
              <a:t>TCU - towering cumulus (vertikalno razvijen cumulus) </a:t>
            </a:r>
          </a:p>
          <a:p>
            <a:pPr lvl="1"/>
            <a:r>
              <a:rPr lang="hr-HR" dirty="0"/>
              <a:t>CB - cumulonimbus </a:t>
            </a:r>
          </a:p>
        </p:txBody>
      </p:sp>
    </p:spTree>
    <p:extLst>
      <p:ext uri="{BB962C8B-B14F-4D97-AF65-F5344CB8AC3E}">
        <p14:creationId xmlns:p14="http://schemas.microsoft.com/office/powerpoint/2010/main" val="34978753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9227-3CDF-4245-8BD2-B7A7C6D9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Temperatura i rosište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73F2-9201-46EF-A305-73DB3E0D3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Osnovna šifra za temperaturu i rosište je: mtt/mdd gdje je: </a:t>
            </a:r>
          </a:p>
          <a:p>
            <a:pPr lvl="1"/>
            <a:r>
              <a:rPr lang="hr-HR" dirty="0"/>
              <a:t>m .... oznaka za negativnu temperaturu (m - minus) </a:t>
            </a:r>
          </a:p>
          <a:p>
            <a:pPr lvl="1"/>
            <a:r>
              <a:rPr lang="hr-HR" dirty="0"/>
              <a:t>tt .... temperatura zraka u cijelim. °C </a:t>
            </a:r>
          </a:p>
          <a:p>
            <a:pPr lvl="1"/>
            <a:r>
              <a:rPr lang="hr-HR" dirty="0"/>
              <a:t>dd ... temperatura rosišta u cijelim. °C 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Primjeri: t = 7.5°C i td = 2.3°C ⇒ 08/02 </a:t>
            </a:r>
          </a:p>
        </p:txBody>
      </p:sp>
    </p:spTree>
    <p:extLst>
      <p:ext uri="{BB962C8B-B14F-4D97-AF65-F5344CB8AC3E}">
        <p14:creationId xmlns:p14="http://schemas.microsoft.com/office/powerpoint/2010/main" val="9455500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6E6F-198A-4D3C-BFC0-8404D6C0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Tlak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425D-A25E-42D1-8542-F9940CF3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Osnovna šifra skupine za REDUCIRANI tlak zraka na aerodromskoj postaji (QNH) je: xaaaa gdje je </a:t>
            </a:r>
          </a:p>
          <a:p>
            <a:pPr lvl="1"/>
            <a:r>
              <a:rPr lang="hr-HR" dirty="0"/>
              <a:t>x ... indikator mjerne jedinice za tlak: Q za hPa </a:t>
            </a:r>
          </a:p>
          <a:p>
            <a:pPr lvl="1"/>
            <a:r>
              <a:rPr lang="hr-HR" dirty="0"/>
              <a:t>aaaa .... tlak zraka u cijelim jedinicama (zaokruženo na niže) </a:t>
            </a:r>
          </a:p>
          <a:p>
            <a:r>
              <a:rPr lang="hr-HR" dirty="0"/>
              <a:t>Primjer: QNH = 1017.8 hPa ⇒ Q1017 </a:t>
            </a:r>
          </a:p>
        </p:txBody>
      </p:sp>
    </p:spTree>
    <p:extLst>
      <p:ext uri="{BB962C8B-B14F-4D97-AF65-F5344CB8AC3E}">
        <p14:creationId xmlns:p14="http://schemas.microsoft.com/office/powerpoint/2010/main" val="4576669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D840-5734-4DC1-A86D-4A369C28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335"/>
          </a:xfrm>
        </p:spPr>
        <p:txBody>
          <a:bodyPr/>
          <a:lstStyle/>
          <a:p>
            <a:r>
              <a:rPr lang="hr-HR" dirty="0"/>
              <a:t>Meteorološke karte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D0C36-9B53-4D35-A703-7D2EF50B7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95630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Meteorološka karta je najpogodniji oblik za prikazivanje stvarnog i prognoziranog vremena</a:t>
            </a:r>
          </a:p>
          <a:p>
            <a:r>
              <a:rPr lang="hr-HR" dirty="0"/>
              <a:t>Međunarodna kratica za meteorološke karte značajnog vremena je SWC (Significant weather chart)</a:t>
            </a:r>
          </a:p>
          <a:p>
            <a:r>
              <a:rPr lang="hr-HR" dirty="0"/>
              <a:t>Prema ICAO preporukama, atmosfera se dijeli na tri sloja: </a:t>
            </a:r>
          </a:p>
          <a:p>
            <a:pPr lvl="1"/>
            <a:r>
              <a:rPr lang="hr-HR" dirty="0"/>
              <a:t>niski - sloj atmosfere između FL100 i FL250 </a:t>
            </a:r>
          </a:p>
          <a:p>
            <a:pPr lvl="1"/>
            <a:r>
              <a:rPr lang="hr-HR" dirty="0"/>
              <a:t>srednji - sloj atmosfere između FL250 i FL450 </a:t>
            </a:r>
          </a:p>
          <a:p>
            <a:pPr lvl="1"/>
            <a:r>
              <a:rPr lang="hr-HR" dirty="0"/>
              <a:t>visoki - sloj atmosfere između FL450 i FL600</a:t>
            </a:r>
          </a:p>
          <a:p>
            <a:pPr lvl="1"/>
            <a:endParaRPr lang="hr-HR" dirty="0"/>
          </a:p>
          <a:p>
            <a:r>
              <a:rPr lang="hr-HR" dirty="0"/>
              <a:t>Meteorološka izvješća za prizemni sloj atmosfere obično se preklapaju s meteorološkim izvješćima za niski sloj tako da se gleda sloj atmosfere od tla do FL150</a:t>
            </a:r>
          </a:p>
        </p:txBody>
      </p:sp>
    </p:spTree>
    <p:extLst>
      <p:ext uri="{BB962C8B-B14F-4D97-AF65-F5344CB8AC3E}">
        <p14:creationId xmlns:p14="http://schemas.microsoft.com/office/powerpoint/2010/main" val="32534015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99052B-B628-4F32-BD1E-038C2FCA6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" y="179109"/>
            <a:ext cx="12188896" cy="6393730"/>
          </a:xfrm>
        </p:spPr>
      </p:pic>
    </p:spTree>
    <p:extLst>
      <p:ext uri="{BB962C8B-B14F-4D97-AF65-F5344CB8AC3E}">
        <p14:creationId xmlns:p14="http://schemas.microsoft.com/office/powerpoint/2010/main" val="36927381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BCAE05-EB8E-4E2A-AA36-D8A2113D8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79" y="330761"/>
            <a:ext cx="8203290" cy="6196478"/>
          </a:xfrm>
        </p:spPr>
      </p:pic>
    </p:spTree>
    <p:extLst>
      <p:ext uri="{BB962C8B-B14F-4D97-AF65-F5344CB8AC3E}">
        <p14:creationId xmlns:p14="http://schemas.microsoft.com/office/powerpoint/2010/main" val="177628710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6A8-FEFE-4BE2-AA85-BAFC176D4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METAR - primjer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DBBE7-C8C3-4A3D-8AFD-BFD62F3FA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81" y="1926305"/>
            <a:ext cx="8237038" cy="3918313"/>
          </a:xfrm>
        </p:spPr>
      </p:pic>
    </p:spTree>
    <p:extLst>
      <p:ext uri="{BB962C8B-B14F-4D97-AF65-F5344CB8AC3E}">
        <p14:creationId xmlns:p14="http://schemas.microsoft.com/office/powerpoint/2010/main" val="6836943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5119C3-CA6C-4E33-B8C6-0A0D188A0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94" y="136688"/>
            <a:ext cx="5693790" cy="6584623"/>
          </a:xfrm>
        </p:spPr>
      </p:pic>
    </p:spTree>
    <p:extLst>
      <p:ext uri="{BB962C8B-B14F-4D97-AF65-F5344CB8AC3E}">
        <p14:creationId xmlns:p14="http://schemas.microsoft.com/office/powerpoint/2010/main" val="188278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6EF4-7341-4B42-9AF1-C926A7C1F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0449"/>
            <a:ext cx="10515600" cy="5788058"/>
          </a:xfrm>
        </p:spPr>
        <p:txBody>
          <a:bodyPr>
            <a:normAutofit/>
          </a:bodyPr>
          <a:lstStyle/>
          <a:p>
            <a:r>
              <a:rPr lang="hr-HR" dirty="0"/>
              <a:t>Temperatura zraka utječe na: </a:t>
            </a:r>
          </a:p>
          <a:p>
            <a:pPr lvl="1"/>
            <a:r>
              <a:rPr lang="hr-HR" dirty="0"/>
              <a:t>duljinu polijetanja, penjanja, visinu leta i potisak motora </a:t>
            </a:r>
          </a:p>
          <a:p>
            <a:pPr lvl="1"/>
            <a:r>
              <a:rPr lang="hr-HR" dirty="0"/>
              <a:t>psihofizičko stanje posade letjelice </a:t>
            </a:r>
          </a:p>
          <a:p>
            <a:pPr lvl="1"/>
            <a:r>
              <a:rPr lang="hr-HR" dirty="0"/>
              <a:t>zaleđivanje zrakoplova </a:t>
            </a:r>
          </a:p>
          <a:p>
            <a:pPr lvl="1"/>
            <a:r>
              <a:rPr lang="hr-HR" dirty="0"/>
              <a:t>projektiranje zračnih luka</a:t>
            </a:r>
          </a:p>
          <a:p>
            <a:r>
              <a:rPr lang="hr-HR" dirty="0"/>
              <a:t>Nagli padu temperature zraka -&gt; u kabini će doći i do naglog smrzavanja prisutne vodene pare pa se na unutarnje stijenke kabine, instrumente i izloženu osobu nataloži inje.</a:t>
            </a:r>
          </a:p>
          <a:p>
            <a:r>
              <a:rPr lang="hr-HR" dirty="0"/>
              <a:t>Ukoliko je nezgoda praćena i pojačanim strujanjem i vrtloženjem zraka u samoj kabini, ohlađivanje tijela je pojačano, što pri letu u višoj troposferi i stratosferi ubrzo može postati fatalno. </a:t>
            </a:r>
          </a:p>
          <a:p>
            <a:r>
              <a:rPr lang="hr-HR" dirty="0"/>
              <a:t>Dnevna temperatura zraka je u prosjeku najniža neposredno nakon izlaska Sunca, a najviša tijekom ranog poslijepodneva.</a:t>
            </a:r>
          </a:p>
        </p:txBody>
      </p:sp>
    </p:spTree>
    <p:extLst>
      <p:ext uri="{BB962C8B-B14F-4D97-AF65-F5344CB8AC3E}">
        <p14:creationId xmlns:p14="http://schemas.microsoft.com/office/powerpoint/2010/main" val="291137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21E8-DB97-43EB-BFF2-D87720C25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1008668"/>
            <a:ext cx="10750485" cy="5168295"/>
          </a:xfrm>
        </p:spPr>
        <p:txBody>
          <a:bodyPr/>
          <a:lstStyle/>
          <a:p>
            <a:r>
              <a:rPr lang="hr-HR" dirty="0"/>
              <a:t>Pretvorbene jednadžbe za prevođenje pojedinih mjernih jedinica s jedne na drugu vrlo su jednostavne: </a:t>
            </a:r>
          </a:p>
          <a:p>
            <a:pPr lvl="1"/>
            <a:r>
              <a:rPr lang="hr-HR" dirty="0"/>
              <a:t>°C = (°F − 32) / 1,8 </a:t>
            </a:r>
          </a:p>
          <a:p>
            <a:pPr lvl="1"/>
            <a:r>
              <a:rPr lang="hr-HR" dirty="0"/>
              <a:t>°F = (°C × 1,8) + 32 </a:t>
            </a:r>
          </a:p>
          <a:p>
            <a:pPr lvl="1"/>
            <a:r>
              <a:rPr lang="hr-HR" dirty="0"/>
              <a:t> K = °C + 273,16 </a:t>
            </a:r>
          </a:p>
          <a:p>
            <a:r>
              <a:rPr lang="hr-HR" dirty="0"/>
              <a:t>Dakle, kad se izmjeri temperatura zraka od +1,0°C, to je isto kao i 33,8°F ili 274,16 K. </a:t>
            </a:r>
          </a:p>
          <a:p>
            <a:r>
              <a:rPr lang="hr-HR" dirty="0"/>
              <a:t>Mjerenje prosječne temperature (primjer):</a:t>
            </a:r>
          </a:p>
          <a:p>
            <a:pPr lvl="1"/>
            <a:r>
              <a:rPr lang="hr-HR" dirty="0"/>
              <a:t>(10 + 30)/ 2 = 20</a:t>
            </a:r>
          </a:p>
          <a:p>
            <a:pPr lvl="1"/>
            <a:r>
              <a:rPr lang="hr-HR" dirty="0"/>
              <a:t>(18 + 22)/ 2 = 20</a:t>
            </a:r>
          </a:p>
        </p:txBody>
      </p:sp>
    </p:spTree>
    <p:extLst>
      <p:ext uri="{BB962C8B-B14F-4D97-AF65-F5344CB8AC3E}">
        <p14:creationId xmlns:p14="http://schemas.microsoft.com/office/powerpoint/2010/main" val="98844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F845-D388-44FB-A063-42FA8CB2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70"/>
          </a:xfrm>
        </p:spPr>
        <p:txBody>
          <a:bodyPr>
            <a:normAutofit fontScale="90000"/>
          </a:bodyPr>
          <a:lstStyle/>
          <a:p>
            <a:r>
              <a:rPr lang="hr-HR" dirty="0"/>
              <a:t>Prizemna temperatura zraka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FAB3-11D3-4E72-A878-040151EA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740"/>
            <a:ext cx="10515600" cy="4958499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Odnosi se na toplinsko stanje najnižeg, prizemnog sloja zraka (od tla do najviše dva metra visine) koji je pod izravnim utjecajem zračenja Zemljine površine. </a:t>
            </a:r>
          </a:p>
          <a:p>
            <a:r>
              <a:rPr lang="hr-HR" dirty="0"/>
              <a:t>Na meteorološkim sinoptičkim postajama prizemne temperature zraka najčešće se mjere svaka tri sata, dok se na klimatološkim postajama mjeri tri puta dnevno (07, 13 i 21 sati po lokalnom vremenu). </a:t>
            </a:r>
          </a:p>
          <a:p>
            <a:r>
              <a:rPr lang="hr-HR" dirty="0"/>
              <a:t>Maksimalna i minimalna temperatura zraka očitavaju se jednom dnevno: maksimalna temperatura zraka svaku večer u 18 UTC, a minimalna temperatura zraka svako jutro u 06 UTC. </a:t>
            </a:r>
          </a:p>
          <a:p>
            <a:r>
              <a:rPr lang="hr-HR" dirty="0"/>
              <a:t>Na temelju takvih podataka mogu se računati i prosječne temperature zraka za neko mjesto ili za neko područje za različita vremenska razdoblja. </a:t>
            </a:r>
          </a:p>
          <a:p>
            <a:r>
              <a:rPr lang="hr-HR" dirty="0"/>
              <a:t>Ti prosjeci, pak, mogu jako odstupati od stvarno izmjerenih maksimalnih i minimalnih temperatura. </a:t>
            </a:r>
          </a:p>
        </p:txBody>
      </p:sp>
    </p:spTree>
    <p:extLst>
      <p:ext uri="{BB962C8B-B14F-4D97-AF65-F5344CB8AC3E}">
        <p14:creationId xmlns:p14="http://schemas.microsoft.com/office/powerpoint/2010/main" val="412569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A7167-94DB-48E5-B916-4CAE11FE0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0" y="1211101"/>
            <a:ext cx="5496692" cy="41249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7DB27-C0D4-4387-98FD-12D38E81F891}"/>
              </a:ext>
            </a:extLst>
          </p:cNvPr>
          <p:cNvSpPr txBox="1"/>
          <p:nvPr/>
        </p:nvSpPr>
        <p:spPr>
          <a:xfrm>
            <a:off x="6583680" y="2591092"/>
            <a:ext cx="4825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Prizemna temperatura zraka mjeri se na meteorološkim postajama instrumentima koji se nalaze na dva metra visine u bijelo obojenoj drvenoj kućici (tzv. termometrijskoj kućici) postavljenoj iznad travnate površine. </a:t>
            </a:r>
          </a:p>
        </p:txBody>
      </p:sp>
    </p:spTree>
    <p:extLst>
      <p:ext uri="{BB962C8B-B14F-4D97-AF65-F5344CB8AC3E}">
        <p14:creationId xmlns:p14="http://schemas.microsoft.com/office/powerpoint/2010/main" val="51561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8E911-9936-446B-99B9-861B36BC5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" y="944816"/>
            <a:ext cx="6872507" cy="4968367"/>
          </a:xfrm>
        </p:spPr>
      </p:pic>
    </p:spTree>
    <p:extLst>
      <p:ext uri="{BB962C8B-B14F-4D97-AF65-F5344CB8AC3E}">
        <p14:creationId xmlns:p14="http://schemas.microsoft.com/office/powerpoint/2010/main" val="282506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8D936-6419-4F34-9E10-5C68253F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707010"/>
            <a:ext cx="10901313" cy="5469953"/>
          </a:xfrm>
        </p:spPr>
        <p:txBody>
          <a:bodyPr/>
          <a:lstStyle/>
          <a:p>
            <a:r>
              <a:rPr lang="hr-HR" dirty="0"/>
              <a:t>horizontalna razdioba temperature zraka najjednostavnije se analizira pomoću </a:t>
            </a:r>
            <a:r>
              <a:rPr lang="hr-HR" b="1" dirty="0"/>
              <a:t>izotermi</a:t>
            </a:r>
            <a:r>
              <a:rPr lang="hr-HR" dirty="0"/>
              <a:t>, tj. crta koje spajaju mjesta s jednakom temperaturom zraka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93140-5A86-4E40-9B04-3F48CC336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45" y="2183424"/>
            <a:ext cx="3858719" cy="37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EDF2D0-3348-4A88-9490-687C6B162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31344"/>
              </p:ext>
            </p:extLst>
          </p:nvPr>
        </p:nvGraphicFramePr>
        <p:xfrm>
          <a:off x="1208349" y="584462"/>
          <a:ext cx="9775302" cy="60329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775302">
                  <a:extLst>
                    <a:ext uri="{9D8B030D-6E8A-4147-A177-3AD203B41FA5}">
                      <a16:colId xmlns:a16="http://schemas.microsoft.com/office/drawing/2014/main" val="2158844768"/>
                    </a:ext>
                  </a:extLst>
                </a:gridCol>
              </a:tblGrid>
              <a:tr h="561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1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5.1 Atmosfera (1)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154324"/>
                  </a:ext>
                </a:extLst>
              </a:tr>
              <a:tr h="1162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2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5.1 Atmosfera (2)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5.2 Vjetar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Provjera Napretka – Meteorologija 1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632446"/>
                  </a:ext>
                </a:extLst>
              </a:tr>
              <a:tr h="561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3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5.3 Termodinamika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681473"/>
                  </a:ext>
                </a:extLst>
              </a:tr>
              <a:tr h="1162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4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5.4 Oblaci i magla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5.5 Padaline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Provjera Napretka – Meteorologija 2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539526"/>
                  </a:ext>
                </a:extLst>
              </a:tr>
              <a:tr h="8618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5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5.6 Zračne mase i frontalni sustavi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5.7 Tlak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57023"/>
                  </a:ext>
                </a:extLst>
              </a:tr>
              <a:tr h="1162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6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5.8 Klimatologija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5.9 Meteorološke informacije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Provjera Napretka – Meteorologija 3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564447"/>
                  </a:ext>
                </a:extLst>
              </a:tr>
              <a:tr h="561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Lekcija 7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41680" algn="l"/>
                        </a:tabLs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5.10 Opasnosti u letenju ( uključujući utjecaj naglih vremenski promjena)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599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452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C801-735C-4461-95BF-B0A86C86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372"/>
          </a:xfrm>
        </p:spPr>
        <p:txBody>
          <a:bodyPr/>
          <a:lstStyle/>
          <a:p>
            <a:r>
              <a:rPr lang="hr-HR" dirty="0"/>
              <a:t>TLAK ZRAKA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2C295-2A6A-4848-A542-B2905BFB5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434"/>
            <a:ext cx="10515600" cy="4845377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Atmosferski tlak = broj udaraca molekula u jedinici vremena po jedinici neke površine. </a:t>
            </a:r>
          </a:p>
          <a:p>
            <a:r>
              <a:rPr lang="hr-HR" dirty="0"/>
              <a:t>T</a:t>
            </a:r>
            <a:r>
              <a:rPr lang="it-IT" dirty="0"/>
              <a:t>lak zraka izravno ovisi o temperaturi i gustoći</a:t>
            </a:r>
            <a:endParaRPr lang="hr-HR" dirty="0"/>
          </a:p>
          <a:p>
            <a:r>
              <a:rPr lang="hr-HR" dirty="0"/>
              <a:t>U meteorologiji se ograničavamo na hidrodinamički tlak</a:t>
            </a:r>
          </a:p>
          <a:p>
            <a:r>
              <a:rPr lang="hr-HR" dirty="0"/>
              <a:t>Hidrodinamički tlak se pojavljuje u fluidu koji se giba (npr. atmosfera), a sastoji se od dinamičkog i statičkog dijela</a:t>
            </a:r>
          </a:p>
          <a:p>
            <a:r>
              <a:rPr lang="hr-HR" dirty="0"/>
              <a:t>Dinamički dio se odnosi na fluid u gibanju i ovisi o njegovoj brzini, djelujući u smjeru strujanja -&gt; naziva se tlakom vjetra, a u meteorologiji se obično zanemaruje. </a:t>
            </a:r>
          </a:p>
          <a:p>
            <a:r>
              <a:rPr lang="hr-HR" dirty="0"/>
              <a:t>Statički dio odnosi se na fluid u mirovanju, a nazivamo ga hidrostatički tlak</a:t>
            </a:r>
          </a:p>
          <a:p>
            <a:r>
              <a:rPr lang="hr-HR" dirty="0"/>
              <a:t>U atmosferi je hidrostatički tlak najznačajniji pa se u meteorologiji upravo ta komponenta tlaka podrazumijeva pod nazivom "tlak zraka"</a:t>
            </a:r>
          </a:p>
        </p:txBody>
      </p:sp>
    </p:spTree>
    <p:extLst>
      <p:ext uri="{BB962C8B-B14F-4D97-AF65-F5344CB8AC3E}">
        <p14:creationId xmlns:p14="http://schemas.microsoft.com/office/powerpoint/2010/main" val="210461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6CA4-27DE-44D1-BE44-6D2CCD310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69" y="980388"/>
            <a:ext cx="10731631" cy="5297864"/>
          </a:xfrm>
        </p:spPr>
        <p:txBody>
          <a:bodyPr>
            <a:normAutofit lnSpcReduction="10000"/>
          </a:bodyPr>
          <a:lstStyle/>
          <a:p>
            <a:r>
              <a:rPr lang="pl-PL" dirty="0"/>
              <a:t>Mjerna jedinica za tlak je Paskal (Pa) 1 Pa = 1 Nm-2</a:t>
            </a:r>
          </a:p>
          <a:p>
            <a:r>
              <a:rPr lang="hr-HR" dirty="0"/>
              <a:t>U meteorologiji je, iz praktičnih razloga, za tlak zraka prikladnije upotrebljavati 100 puta veću jedinicu, hektopaskal (hPa) .</a:t>
            </a:r>
          </a:p>
          <a:p>
            <a:r>
              <a:rPr lang="hr-HR" dirty="0"/>
              <a:t>SI sustav meñunarodnih mjernih jedinica i dalje dopušta odgovarajuću jedinicu milibar (mbar), </a:t>
            </a:r>
          </a:p>
          <a:p>
            <a:r>
              <a:rPr lang="pl-PL" dirty="0"/>
              <a:t>U praksi:</a:t>
            </a:r>
          </a:p>
          <a:p>
            <a:endParaRPr lang="pl-PL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Na površini Zemlje tlak zraka je u prosjeku oko 1013 hPa. </a:t>
            </a:r>
          </a:p>
          <a:p>
            <a:r>
              <a:rPr lang="hr-HR" dirty="0"/>
              <a:t>Taj tlak zraka može se uravnotežiti stupcem vode visokim 13,6 m ili, što je praktičnije, stupcem žive visokim 76 cm.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94D39-1DBE-4FD7-9450-BEB45011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24" y="3853492"/>
            <a:ext cx="7640116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9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6878-0CBA-425D-8909-EFDA2569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8896"/>
          </a:xfrm>
        </p:spPr>
        <p:txBody>
          <a:bodyPr/>
          <a:lstStyle/>
          <a:p>
            <a:r>
              <a:rPr lang="hr-HR" dirty="0"/>
              <a:t>Vertikalna promjena tlaka zraka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0C9D1-63CB-4249-9510-F97133729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6505"/>
            <a:ext cx="3808941" cy="50240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B724A-5174-4249-BF96-A5C3F7C6EF01}"/>
              </a:ext>
            </a:extLst>
          </p:cNvPr>
          <p:cNvSpPr txBox="1"/>
          <p:nvPr/>
        </p:nvSpPr>
        <p:spPr>
          <a:xfrm>
            <a:off x="5279010" y="1649691"/>
            <a:ext cx="535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Barometarska stopa. (do 5 km visine) -&gt; svakih 8 m visine tlak pada za 1 hPa ili svakih 30 stopa tlak pada 1 hPa.</a:t>
            </a:r>
          </a:p>
        </p:txBody>
      </p:sp>
    </p:spTree>
    <p:extLst>
      <p:ext uri="{BB962C8B-B14F-4D97-AF65-F5344CB8AC3E}">
        <p14:creationId xmlns:p14="http://schemas.microsoft.com/office/powerpoint/2010/main" val="41749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3395-8CC2-4079-8629-3B0B72D2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8095"/>
            <a:ext cx="10515600" cy="5158868"/>
          </a:xfrm>
        </p:spPr>
        <p:txBody>
          <a:bodyPr/>
          <a:lstStyle/>
          <a:p>
            <a:r>
              <a:rPr lang="hr-HR" dirty="0"/>
              <a:t>Redukcija tlaka zraka je postupak preračunavanja tlaka zraka izmjerenog na nadmorskoj visini meteorološke postaje na neku zadanu nadmorsku visinu, uvažavajući temperaturu zraka (izmjerenu i zadanu). </a:t>
            </a:r>
          </a:p>
          <a:p>
            <a:r>
              <a:rPr lang="hr-HR" dirty="0"/>
              <a:t>Tlak zraka izmjeren na meteorološkoj postaji zove se stanični tlak.</a:t>
            </a:r>
          </a:p>
          <a:p>
            <a:r>
              <a:rPr lang="hr-HR" dirty="0"/>
              <a:t>Redukcijom staničnog tlaka dobijemo vrijednost koja se naziva reducirani tlak. </a:t>
            </a:r>
          </a:p>
          <a:p>
            <a:r>
              <a:rPr lang="hr-HR" dirty="0"/>
              <a:t>horizontalna promjena tlaka zraka na zadanu udaljenost okomito na izobaru u smjeru sniženog tlaka zove se horizontalni gradijent tlaka zraka </a:t>
            </a:r>
          </a:p>
        </p:txBody>
      </p:sp>
    </p:spTree>
    <p:extLst>
      <p:ext uri="{BB962C8B-B14F-4D97-AF65-F5344CB8AC3E}">
        <p14:creationId xmlns:p14="http://schemas.microsoft.com/office/powerpoint/2010/main" val="2256825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43F1B6-DAEF-4E88-986C-F3773D2859E8}"/>
              </a:ext>
            </a:extLst>
          </p:cNvPr>
          <p:cNvSpPr txBox="1"/>
          <p:nvPr/>
        </p:nvSpPr>
        <p:spPr>
          <a:xfrm>
            <a:off x="7409468" y="2308404"/>
            <a:ext cx="41831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Analiza prizemnog polja tlaka zraka obavlja se tako da se crtaju IZOBARE − crte koje spajaju točke jednakog tlaka zraka. prikazana je analiza prizemnog polja tlaka (pomoću numeričkog modela ALADIN)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BA96F8-26FC-4137-8E77-8BEE7F38A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1" y="773572"/>
            <a:ext cx="7286567" cy="5520127"/>
          </a:xfrm>
        </p:spPr>
      </p:pic>
    </p:spTree>
    <p:extLst>
      <p:ext uri="{BB962C8B-B14F-4D97-AF65-F5344CB8AC3E}">
        <p14:creationId xmlns:p14="http://schemas.microsoft.com/office/powerpoint/2010/main" val="1758674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7DCC-2E80-4D58-B659-32D6B991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665"/>
          </a:xfrm>
        </p:spPr>
        <p:txBody>
          <a:bodyPr/>
          <a:lstStyle/>
          <a:p>
            <a:r>
              <a:rPr lang="hr-HR" dirty="0"/>
              <a:t>Utjecaj tlaka na letenje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CAD6F-CD3B-40F5-A5EC-BC0A65D00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3" y="1555423"/>
            <a:ext cx="10712777" cy="4621540"/>
          </a:xfrm>
        </p:spPr>
        <p:txBody>
          <a:bodyPr numCol="2"/>
          <a:lstStyle/>
          <a:p>
            <a:r>
              <a:rPr lang="hr-HR" dirty="0"/>
              <a:t>na velikim visinama se istodobno sa smanjenjem tlaka zraka smanjuje i tlak kisika -&gt; u slučaju oštećenja letjelice dolazi do nedostatka kisika u organizmu (hipoksija)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2E707-1AF3-435B-916C-A7BF742C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05" y="1555423"/>
            <a:ext cx="3496163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84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5BFF-576E-4901-8E73-83C5EF27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1822"/>
          </a:xfrm>
        </p:spPr>
        <p:txBody>
          <a:bodyPr>
            <a:normAutofit fontScale="90000"/>
          </a:bodyPr>
          <a:lstStyle/>
          <a:p>
            <a:r>
              <a:rPr lang="hr-HR" dirty="0"/>
              <a:t>VJETAR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EF6FC-3B89-42D8-912D-76B168564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036948"/>
            <a:ext cx="10854179" cy="5629323"/>
          </a:xfrm>
        </p:spPr>
        <p:txBody>
          <a:bodyPr numCol="2"/>
          <a:lstStyle/>
          <a:p>
            <a:r>
              <a:rPr lang="hr-HR" dirty="0"/>
              <a:t>Vjetar je gibanje zraka usporedno s tlom.</a:t>
            </a:r>
          </a:p>
          <a:p>
            <a:r>
              <a:rPr lang="hr-HR" dirty="0"/>
              <a:t>Vjetar je u potpunosti određen tek kad mu poznajemo i brzinu i smjer (</a:t>
            </a:r>
            <a:r>
              <a:rPr lang="hr-HR" dirty="0">
                <a:solidFill>
                  <a:srgbClr val="FF0000"/>
                </a:solidFill>
              </a:rPr>
              <a:t>vjetar je vektorska veličina</a:t>
            </a:r>
            <a:r>
              <a:rPr lang="hr-HR" dirty="0"/>
              <a:t>)</a:t>
            </a:r>
          </a:p>
          <a:p>
            <a:r>
              <a:rPr lang="hr-HR" dirty="0"/>
              <a:t>Gibanje zraka može biti posljedica nekoliko sila: </a:t>
            </a:r>
          </a:p>
          <a:p>
            <a:pPr lvl="1"/>
            <a:r>
              <a:rPr lang="hr-HR" dirty="0"/>
              <a:t>sile gradijenta tlaka zraka (gradijentska sila) </a:t>
            </a:r>
          </a:p>
          <a:p>
            <a:pPr lvl="1"/>
            <a:r>
              <a:rPr lang="hr-HR" dirty="0"/>
              <a:t>Coriolisove sile </a:t>
            </a:r>
          </a:p>
          <a:p>
            <a:pPr lvl="1"/>
            <a:r>
              <a:rPr lang="hr-HR" dirty="0"/>
              <a:t>centrifugalne sile. </a:t>
            </a:r>
          </a:p>
          <a:p>
            <a:pPr lvl="1"/>
            <a:r>
              <a:rPr lang="hr-HR" dirty="0"/>
              <a:t>sile trenja </a:t>
            </a:r>
          </a:p>
          <a:p>
            <a:pPr lvl="1"/>
            <a:r>
              <a:rPr lang="hr-HR" dirty="0"/>
              <a:t>sile teže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59DC7-6709-4AC4-948C-5760A87B9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66" y="1367223"/>
            <a:ext cx="5134692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65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BDDF7F-4B82-4EDA-A16A-DADBC69A5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0" y="119880"/>
            <a:ext cx="4399831" cy="40483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A118A-C63C-4A9F-8C13-DED27C6E1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5" y="3254478"/>
            <a:ext cx="7202025" cy="34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4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B9DF4-EBBD-4B35-8DE8-9E3060898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5564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Vjetrovi se razlikuju s obzirom na: </a:t>
            </a:r>
          </a:p>
          <a:p>
            <a:r>
              <a:rPr lang="hr-HR" dirty="0"/>
              <a:t>brzinu (jačinu) i smjer </a:t>
            </a:r>
          </a:p>
          <a:p>
            <a:r>
              <a:rPr lang="hr-HR" dirty="0"/>
              <a:t>vrijeme trajanja:</a:t>
            </a:r>
          </a:p>
          <a:p>
            <a:pPr lvl="1"/>
            <a:r>
              <a:rPr lang="hr-HR" dirty="0"/>
              <a:t>periodični (pravilna izmjena režima vjetra, primjerice, noćnog burina i danjeg zmorca na Jadranskoj obali u stabilnim vremenskim uvjetima)</a:t>
            </a:r>
          </a:p>
          <a:p>
            <a:pPr lvl="1"/>
            <a:r>
              <a:rPr lang="hr-HR" dirty="0"/>
              <a:t>prevladavajući (pušu veći dio vremena) </a:t>
            </a:r>
          </a:p>
          <a:p>
            <a:pPr lvl="1"/>
            <a:r>
              <a:rPr lang="hr-HR" dirty="0"/>
              <a:t>stalni </a:t>
            </a:r>
          </a:p>
          <a:p>
            <a:pPr lvl="1"/>
            <a:r>
              <a:rPr lang="hr-HR" dirty="0"/>
              <a:t>promjenljivi </a:t>
            </a:r>
          </a:p>
          <a:p>
            <a:pPr marL="0" indent="0">
              <a:buNone/>
            </a:pPr>
            <a:r>
              <a:rPr lang="hr-HR" dirty="0"/>
              <a:t>• veličinu područja iznad kojeg pušu </a:t>
            </a:r>
          </a:p>
          <a:p>
            <a:pPr lvl="1"/>
            <a:r>
              <a:rPr lang="hr-HR" dirty="0"/>
              <a:t>mjesni (lokalni)</a:t>
            </a:r>
          </a:p>
          <a:p>
            <a:pPr lvl="1"/>
            <a:r>
              <a:rPr lang="hr-HR" dirty="0"/>
              <a:t>regionalni</a:t>
            </a:r>
          </a:p>
          <a:p>
            <a:pPr lvl="1"/>
            <a:r>
              <a:rPr lang="hr-HR" dirty="0"/>
              <a:t>vjetar vezan uz opću cirkulaciju atmosfere. </a:t>
            </a:r>
          </a:p>
        </p:txBody>
      </p:sp>
    </p:spTree>
    <p:extLst>
      <p:ext uri="{BB962C8B-B14F-4D97-AF65-F5344CB8AC3E}">
        <p14:creationId xmlns:p14="http://schemas.microsoft.com/office/powerpoint/2010/main" val="1734439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2AFB-01D1-4ABD-8741-DD052CF3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749"/>
          </a:xfrm>
        </p:spPr>
        <p:txBody>
          <a:bodyPr/>
          <a:lstStyle/>
          <a:p>
            <a:r>
              <a:rPr lang="hr-HR" dirty="0"/>
              <a:t>Brzina vjetra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C65C-29A7-40CE-81A4-F0E2640E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1432874"/>
            <a:ext cx="11613822" cy="4744089"/>
          </a:xfrm>
        </p:spPr>
        <p:txBody>
          <a:bodyPr/>
          <a:lstStyle/>
          <a:p>
            <a:r>
              <a:rPr lang="hr-HR" dirty="0"/>
              <a:t>U meteorologiji su dopuštene slijedeće jedinice za brzinu vjetra: </a:t>
            </a:r>
          </a:p>
          <a:p>
            <a:pPr lvl="1"/>
            <a:r>
              <a:rPr lang="hr-HR" dirty="0"/>
              <a:t>metar u sekundi, m/s - osnovna SI jedinica </a:t>
            </a:r>
          </a:p>
          <a:p>
            <a:pPr lvl="1"/>
            <a:r>
              <a:rPr lang="hr-HR" dirty="0"/>
              <a:t>kilometar na sat, km/h </a:t>
            </a:r>
          </a:p>
          <a:p>
            <a:pPr lvl="1"/>
            <a:r>
              <a:rPr lang="hr-HR" dirty="0"/>
              <a:t>čvor, čv (engl."knot", kratica: kt) </a:t>
            </a:r>
          </a:p>
          <a:p>
            <a:pPr marL="0" indent="0">
              <a:buNone/>
            </a:pPr>
            <a:r>
              <a:rPr lang="hr-HR" dirty="0"/>
              <a:t>1 čv = 1 morska milja na sat = 1.855 km/h ≈ 0.5 m/s </a:t>
            </a:r>
          </a:p>
          <a:p>
            <a:pPr marL="0" indent="0">
              <a:buNone/>
            </a:pPr>
            <a:r>
              <a:rPr lang="hr-HR" dirty="0"/>
              <a:t>Za brzo preračunavanje brzina u praksi, može se uzeti da je 1m/s ≈ 2čv ≈ 4km/h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5D95D-20F6-4FFC-AD98-D1EDCC534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37" y="4307157"/>
            <a:ext cx="7852925" cy="20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6273-4AB9-4C87-8101-61CDD1B7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201"/>
          </a:xfrm>
        </p:spPr>
        <p:txBody>
          <a:bodyPr/>
          <a:lstStyle/>
          <a:p>
            <a:r>
              <a:rPr lang="hr-HR" dirty="0"/>
              <a:t>ATMOSFERA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B010A-6D22-449F-AF1F-693695BC4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715"/>
            <a:ext cx="10515600" cy="4975160"/>
          </a:xfrm>
        </p:spPr>
        <p:txBody>
          <a:bodyPr/>
          <a:lstStyle/>
          <a:p>
            <a:r>
              <a:rPr lang="hr-HR" sz="2400" dirty="0"/>
              <a:t>Atmosfera je mehanička smjesa raznih plinova koju nazivamo zrak.</a:t>
            </a:r>
          </a:p>
          <a:p>
            <a:r>
              <a:rPr lang="hr-HR" sz="2400" dirty="0"/>
              <a:t>Osnovni volumni sastav suhog zraka je sljedeći: </a:t>
            </a:r>
          </a:p>
          <a:p>
            <a:pPr lvl="1"/>
            <a:r>
              <a:rPr lang="hr-HR" sz="2000" dirty="0"/>
              <a:t>dušik (N2 ) 78,084% </a:t>
            </a:r>
          </a:p>
          <a:p>
            <a:pPr lvl="1"/>
            <a:r>
              <a:rPr lang="hr-HR" sz="2000" dirty="0"/>
              <a:t>kisik (O2 ) 20,946% </a:t>
            </a:r>
          </a:p>
          <a:p>
            <a:pPr lvl="1"/>
            <a:r>
              <a:rPr lang="hr-HR" sz="2000" dirty="0"/>
              <a:t>argon (Ar) 0,934%</a:t>
            </a:r>
          </a:p>
          <a:p>
            <a:pPr lvl="1"/>
            <a:r>
              <a:rPr lang="hr-HR" sz="2000" dirty="0"/>
              <a:t>ugljični dioksid (CO2 ) 0,034% </a:t>
            </a:r>
          </a:p>
          <a:p>
            <a:pPr lvl="1"/>
            <a:r>
              <a:rPr lang="hr-HR" sz="2000" dirty="0"/>
              <a:t>preostalih 0,01% uglavnom je smjesa neona, metana, kriptona, vodika, ksenona i helija</a:t>
            </a:r>
          </a:p>
          <a:p>
            <a:r>
              <a:rPr lang="hr-HR" sz="2400" dirty="0"/>
              <a:t>Osim navedenih osnovnih sastojaka atmosfere, u zraku se mogu naći i promjenjive količine drugih sastojaka, kao npr:</a:t>
            </a:r>
          </a:p>
          <a:p>
            <a:pPr lvl="1"/>
            <a:r>
              <a:rPr lang="hr-HR" sz="2000" dirty="0"/>
              <a:t>vodena para </a:t>
            </a:r>
          </a:p>
          <a:p>
            <a:pPr lvl="1"/>
            <a:r>
              <a:rPr lang="hr-HR" sz="2000" dirty="0"/>
              <a:t>aerosol ili lebdeće čestice </a:t>
            </a:r>
          </a:p>
          <a:p>
            <a:pPr lvl="1"/>
            <a:r>
              <a:rPr lang="hr-HR" sz="2000" dirty="0"/>
              <a:t>ozon (O3 )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25010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71B9-CF84-4F81-96D3-ADF52A9B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0385"/>
          </a:xfrm>
        </p:spPr>
        <p:txBody>
          <a:bodyPr/>
          <a:lstStyle/>
          <a:p>
            <a:r>
              <a:rPr lang="hr-HR" dirty="0"/>
              <a:t>Smjer vjetra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B1D7B-74EF-4F37-B571-8E6597A8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858"/>
            <a:ext cx="10515600" cy="4879105"/>
          </a:xfrm>
        </p:spPr>
        <p:txBody>
          <a:bodyPr/>
          <a:lstStyle/>
          <a:p>
            <a:r>
              <a:rPr lang="hr-HR" dirty="0"/>
              <a:t>Kao smjer vjetra uzima se onaj smjer odakle vjetar puše</a:t>
            </a:r>
          </a:p>
          <a:p>
            <a:r>
              <a:rPr lang="hr-HR" dirty="0"/>
              <a:t>Smjer vjetra određuje se najčešće prema 8 strana svijeta (ili 16 ili 32) ili stupnjevima kruga obzora (tj. azimutom) od 0° do 360°.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37291-7A70-4B8A-981E-60C280CC7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9" y="3130234"/>
            <a:ext cx="3340117" cy="3046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5614F-E1CD-448E-9ED4-91A4762A9811}"/>
              </a:ext>
            </a:extLst>
          </p:cNvPr>
          <p:cNvSpPr txBox="1"/>
          <p:nvPr/>
        </p:nvSpPr>
        <p:spPr>
          <a:xfrm>
            <a:off x="4841157" y="3123978"/>
            <a:ext cx="6266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Primjerice, oznaka NE znači “North−East”, odnosno, na hrvatskom, sjeveroistok</a:t>
            </a:r>
          </a:p>
        </p:txBody>
      </p:sp>
    </p:spTree>
    <p:extLst>
      <p:ext uri="{BB962C8B-B14F-4D97-AF65-F5344CB8AC3E}">
        <p14:creationId xmlns:p14="http://schemas.microsoft.com/office/powerpoint/2010/main" val="478408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05F6-5EE9-4AE8-B8D7-62732827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099"/>
            <a:ext cx="10515600" cy="775417"/>
          </a:xfrm>
        </p:spPr>
        <p:txBody>
          <a:bodyPr/>
          <a:lstStyle/>
          <a:p>
            <a:r>
              <a:rPr lang="hr-HR" dirty="0"/>
              <a:t>Mjerenje vjetra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EF2D7-EDEB-42EC-BDE0-7905DE85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516"/>
            <a:ext cx="10515600" cy="4446486"/>
          </a:xfrm>
        </p:spPr>
        <p:txBody>
          <a:bodyPr>
            <a:normAutofit/>
          </a:bodyPr>
          <a:lstStyle/>
          <a:p>
            <a:r>
              <a:rPr lang="hr-HR" dirty="0"/>
              <a:t>Uređaji za određivanje smjera i brzine vjetra su: </a:t>
            </a:r>
          </a:p>
          <a:p>
            <a:pPr lvl="1"/>
            <a:r>
              <a:rPr lang="hr-HR" dirty="0"/>
              <a:t>vjetrulja ili vjetrokaz (kobasica)- pokazivač smjera vjetra u obliku strijele koja rotira oko vertikalne osi ili u obliku napuhnute šarene vreće (česta na aerodromima zbog dobre uočljivosti) </a:t>
            </a:r>
          </a:p>
          <a:p>
            <a:pPr lvl="1"/>
            <a:r>
              <a:rPr lang="hr-HR" dirty="0"/>
              <a:t>anemometar - uređaj za određivanje brzine vjetra </a:t>
            </a:r>
          </a:p>
          <a:p>
            <a:pPr lvl="1"/>
            <a:r>
              <a:rPr lang="hr-HR" dirty="0"/>
              <a:t>anemograf - instrument koji bilježi i smjer i brzinu vjetra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EAB52-7D4B-4C45-BE20-0D953541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7" y="4432043"/>
            <a:ext cx="2971800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9037D-10D6-420A-9418-B7F21938E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32" y="3864076"/>
            <a:ext cx="2897136" cy="2669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8B65A-C259-4BC5-BA88-6C9A2F3C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6" y="3998048"/>
            <a:ext cx="1696081" cy="22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BA883B-3B63-4385-9BD5-C72E7DB20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2" y="615604"/>
            <a:ext cx="10003185" cy="5626792"/>
          </a:xfrm>
        </p:spPr>
      </p:pic>
    </p:spTree>
    <p:extLst>
      <p:ext uri="{BB962C8B-B14F-4D97-AF65-F5344CB8AC3E}">
        <p14:creationId xmlns:p14="http://schemas.microsoft.com/office/powerpoint/2010/main" val="4106688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9718-7097-4638-8996-322991F9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404"/>
          </a:xfrm>
        </p:spPr>
        <p:txBody>
          <a:bodyPr/>
          <a:lstStyle/>
          <a:p>
            <a:r>
              <a:rPr lang="hr-HR" dirty="0"/>
              <a:t>Oznake vjetra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06ADD-08CF-401A-8E7E-FFD2BC7D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5" y="1258530"/>
            <a:ext cx="11090786" cy="5234344"/>
          </a:xfrm>
        </p:spPr>
        <p:txBody>
          <a:bodyPr numCol="2">
            <a:normAutofit/>
          </a:bodyPr>
          <a:lstStyle/>
          <a:p>
            <a:r>
              <a:rPr lang="hr-HR" sz="2400" dirty="0"/>
              <a:t>Na meteorološkoj se karti smjer i brzina vjetra predočuju pomoću posebnih znakova, nalik na zastavice. </a:t>
            </a:r>
          </a:p>
          <a:p>
            <a:r>
              <a:rPr lang="hr-HR" sz="2400" dirty="0"/>
              <a:t>Zastavica je usmjerena tako da pokazuje smjer odakle vjetar puše, odnosno označuje azimut vjetra. </a:t>
            </a:r>
          </a:p>
          <a:p>
            <a:r>
              <a:rPr lang="hr-HR" sz="2400" dirty="0"/>
              <a:t>Oznake na zastavici daju nam podatak o jačini vjetra:</a:t>
            </a:r>
          </a:p>
          <a:p>
            <a:pPr lvl="1"/>
            <a:r>
              <a:rPr lang="hr-HR" sz="2000" dirty="0"/>
              <a:t>jedna mala kosa crta označuje 5 čv,</a:t>
            </a:r>
          </a:p>
          <a:p>
            <a:pPr lvl="1"/>
            <a:r>
              <a:rPr lang="hr-HR" sz="2000" dirty="0"/>
              <a:t>jedna okomita crta 10 čv, </a:t>
            </a:r>
          </a:p>
          <a:p>
            <a:pPr lvl="1"/>
            <a:r>
              <a:rPr lang="hr-HR" sz="2000" dirty="0"/>
              <a:t>jedna dulja i jedna kraća okomita crta 15 čv, </a:t>
            </a:r>
          </a:p>
          <a:p>
            <a:pPr lvl="1"/>
            <a:r>
              <a:rPr lang="hr-HR" sz="2000" dirty="0"/>
              <a:t>dvije okomite dulje crte 20 čv, </a:t>
            </a:r>
          </a:p>
          <a:p>
            <a:pPr lvl="1"/>
            <a:r>
              <a:rPr lang="hr-HR" sz="2000" dirty="0"/>
              <a:t>jedan zacrnjeni trokutić 50 čv, itd.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440C0-DDF3-499F-B6F2-24D8C33A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04" y="1258530"/>
            <a:ext cx="4158436" cy="4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7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96758F-697A-4A78-B94C-E41FA8B4C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25" y="361406"/>
            <a:ext cx="8940749" cy="6312167"/>
          </a:xfrm>
        </p:spPr>
      </p:pic>
    </p:spTree>
    <p:extLst>
      <p:ext uri="{BB962C8B-B14F-4D97-AF65-F5344CB8AC3E}">
        <p14:creationId xmlns:p14="http://schemas.microsoft.com/office/powerpoint/2010/main" val="2362187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88F14-8E87-4E3B-AE5B-142190542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2" y="420356"/>
            <a:ext cx="4951612" cy="31979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E6137-2772-4CA8-8035-E5C02D737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54" y="2076904"/>
            <a:ext cx="6020064" cy="43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2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7684-7EE1-44A6-BA37-14D31369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54"/>
            <a:ext cx="10515600" cy="863907"/>
          </a:xfrm>
        </p:spPr>
        <p:txBody>
          <a:bodyPr/>
          <a:lstStyle/>
          <a:p>
            <a:r>
              <a:rPr lang="hr-HR" dirty="0"/>
              <a:t>Mjesni i regionalni vjetrovi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E4A6-94AC-43AD-802C-1D4CB4BAC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71" y="1130709"/>
            <a:ext cx="10783529" cy="5466736"/>
          </a:xfrm>
        </p:spPr>
        <p:txBody>
          <a:bodyPr>
            <a:normAutofit/>
          </a:bodyPr>
          <a:lstStyle/>
          <a:p>
            <a:r>
              <a:rPr lang="hr-HR" dirty="0"/>
              <a:t>Najpoznatiji mjesni vjetrovi na Jadranu: </a:t>
            </a:r>
          </a:p>
          <a:p>
            <a:pPr lvl="1"/>
            <a:r>
              <a:rPr lang="hr-HR" dirty="0"/>
              <a:t>tramontana (sjeverni ili sjeverozapadni vjetar nakon prolaska fronte ili ciklone) </a:t>
            </a:r>
          </a:p>
          <a:p>
            <a:pPr lvl="1"/>
            <a:r>
              <a:rPr lang="hr-HR" dirty="0"/>
              <a:t>bura (sjeveroistočni) </a:t>
            </a:r>
          </a:p>
          <a:p>
            <a:pPr lvl="1"/>
            <a:r>
              <a:rPr lang="hr-HR" dirty="0"/>
              <a:t>levant (istočni) </a:t>
            </a:r>
          </a:p>
          <a:p>
            <a:pPr lvl="1"/>
            <a:r>
              <a:rPr lang="hr-HR" dirty="0"/>
              <a:t>jugo (jugoistočni) </a:t>
            </a:r>
          </a:p>
          <a:p>
            <a:pPr lvl="1"/>
            <a:r>
              <a:rPr lang="hr-HR" dirty="0"/>
              <a:t>oštro (južni) </a:t>
            </a:r>
          </a:p>
          <a:p>
            <a:pPr lvl="1"/>
            <a:r>
              <a:rPr lang="hr-HR" dirty="0"/>
              <a:t>lebić (jugozapadni) </a:t>
            </a:r>
          </a:p>
          <a:p>
            <a:pPr lvl="1"/>
            <a:r>
              <a:rPr lang="hr-HR" dirty="0"/>
              <a:t>pulenat (zapadni) </a:t>
            </a:r>
          </a:p>
          <a:p>
            <a:pPr lvl="1"/>
            <a:r>
              <a:rPr lang="hr-HR" dirty="0"/>
              <a:t>maestral (sjeverozapadni vjetar lijepog vremena) </a:t>
            </a:r>
          </a:p>
          <a:p>
            <a:pPr lvl="1"/>
            <a:r>
              <a:rPr lang="hr-HR" dirty="0"/>
              <a:t>burin (vjetar s obale) </a:t>
            </a:r>
          </a:p>
          <a:p>
            <a:pPr lvl="1"/>
            <a:r>
              <a:rPr lang="hr-HR" dirty="0"/>
              <a:t>zmorac (vjetar s mora)</a:t>
            </a:r>
          </a:p>
          <a:p>
            <a:r>
              <a:rPr lang="hr-HR" dirty="0"/>
              <a:t>Najpoznatiji regionalni vjetrovi: Monsuni, etezije, maestral</a:t>
            </a:r>
          </a:p>
          <a:p>
            <a:r>
              <a:rPr lang="hr-HR" dirty="0"/>
              <a:t>Najpoznatiji vjetrovi opće cirkulacije atmosfere su pasati</a:t>
            </a:r>
          </a:p>
        </p:txBody>
      </p:sp>
    </p:spTree>
    <p:extLst>
      <p:ext uri="{BB962C8B-B14F-4D97-AF65-F5344CB8AC3E}">
        <p14:creationId xmlns:p14="http://schemas.microsoft.com/office/powerpoint/2010/main" val="2035470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D2C0-B041-485A-9D25-1DDDEFFF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559"/>
          </a:xfrm>
        </p:spPr>
        <p:txBody>
          <a:bodyPr/>
          <a:lstStyle/>
          <a:p>
            <a:r>
              <a:rPr lang="hr-HR" dirty="0"/>
              <a:t>Gradijentni vjetar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4372-9A3A-46F4-B584-2FD163E3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1"/>
            <a:ext cx="10515600" cy="4603802"/>
          </a:xfrm>
        </p:spPr>
        <p:txBody>
          <a:bodyPr/>
          <a:lstStyle/>
          <a:p>
            <a:r>
              <a:rPr lang="hr-HR" dirty="0"/>
              <a:t>Uravnoteženjem triju sila − sile gradijenta tlaka, Coriolisove sile i centrifugalne sile - nastaje ravnotežno gibanje koje zovemo gradijentni vjetar</a:t>
            </a:r>
          </a:p>
          <a:p>
            <a:r>
              <a:rPr lang="hr-HR" dirty="0"/>
              <a:t>Buys - Ballotovo pravilo</a:t>
            </a:r>
          </a:p>
          <a:p>
            <a:pPr marL="0" indent="0">
              <a:buNone/>
            </a:pPr>
            <a:r>
              <a:rPr lang="pl-PL" i="1" dirty="0"/>
              <a:t>„ako nam vjetar puše u leđa, tada nam je niski tlak s lijeve strane”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542619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F078-A0EF-46EC-892C-6C9E6803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7" y="144192"/>
            <a:ext cx="10515600" cy="913069"/>
          </a:xfrm>
        </p:spPr>
        <p:txBody>
          <a:bodyPr/>
          <a:lstStyle/>
          <a:p>
            <a:r>
              <a:rPr lang="hr-HR" dirty="0"/>
              <a:t>Utjecaj vjetra na smjer leta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2A49B1-3424-4E0B-95BB-50BC2871D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7" y="1924165"/>
            <a:ext cx="4268502" cy="46826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2B73C-7D51-4272-8E16-17FAA7ADE0C0}"/>
              </a:ext>
            </a:extLst>
          </p:cNvPr>
          <p:cNvSpPr txBox="1"/>
          <p:nvPr/>
        </p:nvSpPr>
        <p:spPr>
          <a:xfrm>
            <a:off x="5100484" y="1057261"/>
            <a:ext cx="60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Zrakoplov leti od točke A prema točki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Zbog puhanja vjetra iz smjera 270 jačine 20KT, zrakoplov će završiti u točki C ukoliko pilot ne popravlja smjer leta zbog vjetra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6D44C-0723-414A-8F03-96D9C6A8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67" y="2445103"/>
            <a:ext cx="3833992" cy="41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90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DED56A-CCB9-40E2-8C84-B48D7E218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21" y="2517651"/>
            <a:ext cx="6645216" cy="422946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8CD5C-1B1E-49D2-8972-DC05D1E81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6" y="110882"/>
            <a:ext cx="6401907" cy="3716049"/>
          </a:xfrm>
        </p:spPr>
      </p:pic>
    </p:spTree>
    <p:extLst>
      <p:ext uri="{BB962C8B-B14F-4D97-AF65-F5344CB8AC3E}">
        <p14:creationId xmlns:p14="http://schemas.microsoft.com/office/powerpoint/2010/main" val="144607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C99A8-5317-4E14-9207-80AFF13E8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2425"/>
            <a:ext cx="10515600" cy="5394538"/>
          </a:xfrm>
        </p:spPr>
        <p:txBody>
          <a:bodyPr>
            <a:normAutofit/>
          </a:bodyPr>
          <a:lstStyle/>
          <a:p>
            <a:r>
              <a:rPr lang="hr-HR" sz="2400" dirty="0"/>
              <a:t>Vodena para ima važnu ulogu u atmosferskim procesima.</a:t>
            </a:r>
          </a:p>
          <a:p>
            <a:r>
              <a:rPr lang="hr-HR" sz="2400" dirty="0"/>
              <a:t>Aerosol može potjecati npr. iz pješčanih pustinja, od morske soli, vulkanskih erupcija i od industrijskih onečišćenja -&gt; očituje se u smanjenju vidljivosti, pogoduje kondenzaciji vodene pare</a:t>
            </a:r>
          </a:p>
          <a:p>
            <a:r>
              <a:rPr lang="hr-HR" sz="2400" dirty="0"/>
              <a:t>Ozon (O3) upija velik dio ultraljubičastog zračenja Sunca koje može biti štetno za živa bića -&gt; najveća gustoća ozona je na visini oko 25 km</a:t>
            </a:r>
            <a:r>
              <a:rPr lang="hr-HR" dirty="0"/>
              <a:t>. </a:t>
            </a:r>
          </a:p>
          <a:p>
            <a:endParaRPr lang="hr-HR" dirty="0"/>
          </a:p>
          <a:p>
            <a:r>
              <a:rPr lang="hr-HR" sz="2400" dirty="0"/>
              <a:t>U posljednjim desetljećima zabilježen je lagani porast volumnog udjela ugljičnog dioksida, što se pripisuje ljudskom utjecaju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5941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4E1AE-ABA5-4047-AA5D-821821565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5" y="773573"/>
            <a:ext cx="5326388" cy="51356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34660-C3E6-49F4-8FF4-DFC93539AEA5}"/>
              </a:ext>
            </a:extLst>
          </p:cNvPr>
          <p:cNvSpPr txBox="1"/>
          <p:nvPr/>
        </p:nvSpPr>
        <p:spPr>
          <a:xfrm>
            <a:off x="6197019" y="1671483"/>
            <a:ext cx="5326387" cy="3106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Na polovima ne pušu vjetrovi!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Žute strelice označuju djelovanje sila Zemlje koje utječu na gibanje vjetrova i zračnih masa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U svakom području između Ekvatroa, zemljinih obratnica i zemljinih polarnica zračne mase se gibaju drugačije</a:t>
            </a:r>
          </a:p>
        </p:txBody>
      </p:sp>
    </p:spTree>
    <p:extLst>
      <p:ext uri="{BB962C8B-B14F-4D97-AF65-F5344CB8AC3E}">
        <p14:creationId xmlns:p14="http://schemas.microsoft.com/office/powerpoint/2010/main" val="174049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AAAE-D188-4A16-81EF-B5069BC8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Smicanje vjetra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C8CB4-86B1-40FE-8708-FC886D3E0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391"/>
            <a:ext cx="10515600" cy="4183571"/>
          </a:xfrm>
        </p:spPr>
        <p:txBody>
          <a:bodyPr/>
          <a:lstStyle/>
          <a:p>
            <a:r>
              <a:rPr lang="hr-HR" dirty="0"/>
              <a:t>prostorna ili vremenska promjena brzine i/ili smjera vjetra. </a:t>
            </a:r>
          </a:p>
          <a:p>
            <a:r>
              <a:rPr lang="hr-HR" dirty="0"/>
              <a:t>To je jedno od osnovnih svojstava vjetra, koje se može javiti bilo gdje u atmosferi, a za posljedicu ima pojave kao što su:</a:t>
            </a:r>
          </a:p>
          <a:p>
            <a:pPr lvl="1"/>
            <a:r>
              <a:rPr lang="hr-HR" dirty="0"/>
              <a:t>termalni vjetar, </a:t>
            </a:r>
          </a:p>
          <a:p>
            <a:pPr lvl="1"/>
            <a:r>
              <a:rPr lang="hr-HR" dirty="0"/>
              <a:t>mahovitost, </a:t>
            </a:r>
          </a:p>
          <a:p>
            <a:pPr lvl="1"/>
            <a:r>
              <a:rPr lang="hr-HR" dirty="0"/>
              <a:t>turbulencija, itd. </a:t>
            </a:r>
          </a:p>
        </p:txBody>
      </p:sp>
    </p:spTree>
    <p:extLst>
      <p:ext uri="{BB962C8B-B14F-4D97-AF65-F5344CB8AC3E}">
        <p14:creationId xmlns:p14="http://schemas.microsoft.com/office/powerpoint/2010/main" val="2201536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D1C4-8D99-47F7-A21E-BD343CF5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003"/>
          </a:xfrm>
        </p:spPr>
        <p:txBody>
          <a:bodyPr>
            <a:normAutofit fontScale="90000"/>
          </a:bodyPr>
          <a:lstStyle/>
          <a:p>
            <a:r>
              <a:rPr lang="hr-HR" dirty="0"/>
              <a:t>Termalni vjetar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135F5-559F-4789-85ED-3580F385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176"/>
            <a:ext cx="10515600" cy="4768787"/>
          </a:xfrm>
        </p:spPr>
        <p:txBody>
          <a:bodyPr>
            <a:normAutofit/>
          </a:bodyPr>
          <a:lstStyle/>
          <a:p>
            <a:r>
              <a:rPr lang="hr-HR" dirty="0"/>
              <a:t>Termalni vjetar je veličina kojom opisujemo pritjecanje toplijeg (hladnijeg) zraka na neko područje. </a:t>
            </a:r>
          </a:p>
          <a:p>
            <a:r>
              <a:rPr lang="hr-HR" dirty="0"/>
              <a:t>U praksi ga jednostavno računamo kao vektorsku razliku vjetrova na različitim visinama točnije, od vektora vjetra na višoj razini oduzima se vektor vjetra na nižoj razini. </a:t>
            </a:r>
          </a:p>
          <a:p>
            <a:r>
              <a:rPr lang="hr-HR" dirty="0"/>
              <a:t>Ukoliko s porastom visine (na sjevernoj hemisferi) postoji protusatno skretanje vjetra, tada se nad tim područjem u tom sloju očekuje prodor hladnijeg zraka. </a:t>
            </a:r>
          </a:p>
          <a:p>
            <a:r>
              <a:rPr lang="hr-HR" dirty="0"/>
              <a:t>Vrijedi i obrat - ako s porastom visine postoji satno (anticiklonalno) skretanje vjetra, tada se u promatranom sloju očekuje zatopljenje.</a:t>
            </a:r>
          </a:p>
        </p:txBody>
      </p:sp>
    </p:spTree>
    <p:extLst>
      <p:ext uri="{BB962C8B-B14F-4D97-AF65-F5344CB8AC3E}">
        <p14:creationId xmlns:p14="http://schemas.microsoft.com/office/powerpoint/2010/main" val="2009419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89677-55FD-4F5F-A9FE-CE03E1C99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2" y="549609"/>
            <a:ext cx="7328527" cy="5758781"/>
          </a:xfrm>
        </p:spPr>
      </p:pic>
    </p:spTree>
    <p:extLst>
      <p:ext uri="{BB962C8B-B14F-4D97-AF65-F5344CB8AC3E}">
        <p14:creationId xmlns:p14="http://schemas.microsoft.com/office/powerpoint/2010/main" val="2128403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E437-7EBE-47EB-8A33-AED58788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5155"/>
          </a:xfrm>
        </p:spPr>
        <p:txBody>
          <a:bodyPr/>
          <a:lstStyle/>
          <a:p>
            <a:r>
              <a:rPr lang="hr-HR" dirty="0"/>
              <a:t>Turbulencija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6B78-5F9D-4E54-AAC7-A0AFEE59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024"/>
            <a:ext cx="10515600" cy="4841939"/>
          </a:xfrm>
        </p:spPr>
        <p:txBody>
          <a:bodyPr/>
          <a:lstStyle/>
          <a:p>
            <a:r>
              <a:rPr lang="hr-HR" dirty="0"/>
              <a:t>Turbulencija je nepravilno vrtložno gibanje zraka u vrlo kratkim vremenskim razmacima</a:t>
            </a:r>
          </a:p>
          <a:p>
            <a:r>
              <a:rPr lang="hr-HR" dirty="0"/>
              <a:t>Obično se gleda samo vertikalna sastavnica gibanja. </a:t>
            </a:r>
          </a:p>
          <a:p>
            <a:r>
              <a:rPr lang="hr-HR" dirty="0"/>
              <a:t>Turbulencija u zraku izaziva dodatno neželjeno naprezanje trupa zrakoplova što može uzrokovati katastrofalne posljedice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DB2A6-7B63-487F-8401-210F3A5F4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10" y="3755993"/>
            <a:ext cx="2991267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57D7-C440-45A8-9796-76F28C40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hr-HR" dirty="0"/>
              <a:t>Konvergencija i divergencija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E993-CF5F-4519-933D-D9D7BB15D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U prirodi je česta pojava da se zrak nad nekim područjem udaljuje od neke zamišljene točke ili crte -&gt; divergentna strujanja.</a:t>
            </a:r>
          </a:p>
          <a:p>
            <a:r>
              <a:rPr lang="hr-HR" dirty="0"/>
              <a:t>Obratan slučaj su konvergentna strujanja, tj. kada zrak struji prema nekoj zamišljenoj točki ili crti </a:t>
            </a:r>
          </a:p>
          <a:p>
            <a:r>
              <a:rPr lang="hr-HR" dirty="0"/>
              <a:t>Konvergentna i divergentna horizontalna strujanja zraka mogu biti uzrok, ali i posljedica lokalnih vertikalnih uzlaznih ili silaznih gibanja u atmosferi. </a:t>
            </a:r>
          </a:p>
          <a:p>
            <a:r>
              <a:rPr lang="hr-HR" dirty="0"/>
              <a:t>Prizemna konvergencija praćena je visinskom divergencijom strujanja, a ako je zrak bogat vlagom, pri takvim uzlaznim gibanjima stvaraju se i konvektivni oblaci Cirrusi</a:t>
            </a:r>
          </a:p>
        </p:txBody>
      </p:sp>
    </p:spTree>
    <p:extLst>
      <p:ext uri="{BB962C8B-B14F-4D97-AF65-F5344CB8AC3E}">
        <p14:creationId xmlns:p14="http://schemas.microsoft.com/office/powerpoint/2010/main" val="66684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93884-6FFF-4599-98DE-436D30C6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481457"/>
            <a:ext cx="586004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919E4-E5A6-485E-AF25-083123DD0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26" y="2715768"/>
            <a:ext cx="5530679" cy="34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90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DFFE-7612-4743-88C4-6B77D79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51"/>
          </a:xfrm>
        </p:spPr>
        <p:txBody>
          <a:bodyPr/>
          <a:lstStyle/>
          <a:p>
            <a:r>
              <a:rPr lang="hr-HR" dirty="0"/>
              <a:t>VODA U ATMOSFERI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F73D-6AE9-4E47-9984-C48EF8B7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517904"/>
            <a:ext cx="10704576" cy="4782312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Zemlja je u velikoj mjeri vodeni planet, no, samo se oko 0,001% te vode nalazi u atmosferi</a:t>
            </a:r>
          </a:p>
          <a:p>
            <a:r>
              <a:rPr lang="hr-HR" dirty="0"/>
              <a:t>Agregatna stanja vode: </a:t>
            </a:r>
          </a:p>
          <a:p>
            <a:pPr lvl="1"/>
            <a:r>
              <a:rPr lang="hr-HR" dirty="0"/>
              <a:t>vodena para (plin) </a:t>
            </a:r>
          </a:p>
          <a:p>
            <a:pPr lvl="1"/>
            <a:r>
              <a:rPr lang="hr-HR" dirty="0"/>
              <a:t>tekuća voda (tekućina) </a:t>
            </a:r>
          </a:p>
          <a:p>
            <a:pPr lvl="1"/>
            <a:r>
              <a:rPr lang="hr-HR" dirty="0"/>
              <a:t>led (krutina) </a:t>
            </a:r>
          </a:p>
          <a:p>
            <a:r>
              <a:rPr lang="hr-HR" dirty="0"/>
              <a:t>Otapanjem leda nastaje tekuća voda, a isparavanjem tekuće vode nastaje nevidljiv plin koji se naziva vodena para</a:t>
            </a:r>
          </a:p>
          <a:p>
            <a:r>
              <a:rPr lang="hr-HR" dirty="0"/>
              <a:t>Sublimacija -&gt; pod određenim uvjetima led može i izravno prijeći u vodenu paru</a:t>
            </a:r>
          </a:p>
          <a:p>
            <a:r>
              <a:rPr lang="hr-HR" dirty="0"/>
              <a:t>Kondenzacija (ukapljivanjem) vodene pare nastaje tekuća voda, smrzavanjem vode nastaje led, a depozicijom (odlaganjem) vodena para prelazi izravno u led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928789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F15A-1CD6-4694-AA06-56D655F1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Vlažnost zraka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D862B-34FB-4F81-AB76-E4116D405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Pod vlažnošću zraka razumijeva se vodena para koja je prisutna u zraku</a:t>
            </a:r>
          </a:p>
          <a:p>
            <a:r>
              <a:rPr lang="hr-HR" dirty="0"/>
              <a:t>Vlažnost zraka je vrlo promjenjiva veličina</a:t>
            </a:r>
          </a:p>
          <a:p>
            <a:r>
              <a:rPr lang="hr-HR" dirty="0"/>
              <a:t>U našim krajevima volumni udio vodene pare u zraku pri tlu veći je zimi (14%) nego ljeti (4%)</a:t>
            </a:r>
          </a:p>
          <a:p>
            <a:r>
              <a:rPr lang="hr-HR" dirty="0"/>
              <a:t>S porastom visine količina vodene pare se, u prosjeku, smanjuje</a:t>
            </a:r>
          </a:p>
        </p:txBody>
      </p:sp>
    </p:spTree>
    <p:extLst>
      <p:ext uri="{BB962C8B-B14F-4D97-AF65-F5344CB8AC3E}">
        <p14:creationId xmlns:p14="http://schemas.microsoft.com/office/powerpoint/2010/main" val="1184729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A663-4EC4-40B3-A9E9-727B5B3C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7784"/>
            <a:ext cx="10515600" cy="5619179"/>
          </a:xfrm>
        </p:spPr>
        <p:txBody>
          <a:bodyPr/>
          <a:lstStyle/>
          <a:p>
            <a:r>
              <a:rPr lang="hr-HR" dirty="0"/>
              <a:t>Relativna vlažnost (oznaka r ili U) je omjer stvarno prisutne količine vodene pare i maksimalne količine vodene pare koju bi zrak mogao imati pri istoj temperaturi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DE834-E5D7-4EDB-B04B-7A25498D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89" y="2064408"/>
            <a:ext cx="7316221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2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9F24-80DD-44BB-A9DE-943BAC9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054"/>
          </a:xfrm>
        </p:spPr>
        <p:txBody>
          <a:bodyPr/>
          <a:lstStyle/>
          <a:p>
            <a:r>
              <a:rPr lang="hr-HR" dirty="0"/>
              <a:t>Sastavni dijelovi atmosfere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D85491-7885-4756-8F0B-BED0596A0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12" y="1329180"/>
            <a:ext cx="7349976" cy="4939645"/>
          </a:xfrm>
        </p:spPr>
      </p:pic>
    </p:spTree>
    <p:extLst>
      <p:ext uri="{BB962C8B-B14F-4D97-AF65-F5344CB8AC3E}">
        <p14:creationId xmlns:p14="http://schemas.microsoft.com/office/powerpoint/2010/main" val="34164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F2A42-CE9B-4A04-AF51-D6A3BA12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856"/>
            <a:ext cx="10515600" cy="5043107"/>
          </a:xfrm>
        </p:spPr>
        <p:txBody>
          <a:bodyPr>
            <a:normAutofit lnSpcReduction="10000"/>
          </a:bodyPr>
          <a:lstStyle/>
          <a:p>
            <a:r>
              <a:rPr lang="hr-HR" dirty="0"/>
              <a:t>Valja upamtiti: </a:t>
            </a:r>
          </a:p>
          <a:p>
            <a:r>
              <a:rPr lang="hr-HR" dirty="0"/>
              <a:t>Relativna vlažnost potpuno suhog zraka je 0%, a relativna vlažnost zasićenog zraka 100%. </a:t>
            </a:r>
          </a:p>
          <a:p>
            <a:r>
              <a:rPr lang="hr-HR" dirty="0"/>
              <a:t>Ako je relativna vlažnost 100%, tada je rosište jednako temperaturi zraka t, odnosno, deficit D je jednak nuli. Obratno, što je zrak suši, to je deficit D veći. </a:t>
            </a:r>
          </a:p>
          <a:p>
            <a:r>
              <a:rPr lang="hr-HR" dirty="0"/>
              <a:t>Kad kažemo da zrak ima relativnu vlažnost 70%, to znači da zrak može primiti još 30% vodene pare prije nego što na istoj temperaturi postane zasićen. </a:t>
            </a:r>
          </a:p>
          <a:p>
            <a:r>
              <a:rPr lang="hr-HR" dirty="0"/>
              <a:t>Dva jednaka volumena zraka (V1 i V2) s jednakom količinom vodene pare (q1 i q2), ali s različitom temperaturom (t1 &lt; t2) imaju različitu relativnu vlažnost (r1 &gt; r2). </a:t>
            </a:r>
          </a:p>
        </p:txBody>
      </p:sp>
    </p:spTree>
    <p:extLst>
      <p:ext uri="{BB962C8B-B14F-4D97-AF65-F5344CB8AC3E}">
        <p14:creationId xmlns:p14="http://schemas.microsoft.com/office/powerpoint/2010/main" val="2547714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C077-8EE7-44C7-B634-E3E59C7F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027"/>
          </a:xfrm>
        </p:spPr>
        <p:txBody>
          <a:bodyPr/>
          <a:lstStyle/>
          <a:p>
            <a:r>
              <a:rPr lang="hr-HR" dirty="0"/>
              <a:t>Q - kodovi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FAB41-A4AC-4088-851A-2EAE82E0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60"/>
            <a:ext cx="10515600" cy="4668203"/>
          </a:xfrm>
        </p:spPr>
        <p:txBody>
          <a:bodyPr>
            <a:normAutofit/>
          </a:bodyPr>
          <a:lstStyle/>
          <a:p>
            <a:r>
              <a:rPr lang="hr-H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QNH 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pokazuje tlak zraka na visini mjerenja, smanjen na visinu razine mora prema uvjetima standardne atmosfere. 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Služi za postavljanje visinomjera koji prikazuje visinu leta iznad razine mora. 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Nakon slijetanja, visinomjer pokazuje nadmorsku visinu aerodroma. </a:t>
            </a:r>
          </a:p>
          <a:p>
            <a:r>
              <a:rPr lang="hr-HR" sz="18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QNE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je standardni tlak koji pokazuje visinu kada je visinomjer postavljen prema bazičnom dogovorenom tlaku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 osnova, 1013.25 hPa, ekvivalentno 1013.25 milibara ili 29.92 inča žive, je ekvivalentna tlaku zraka na razini mora  prema uvjetima međunarodne standardne atmosfere (ISA). </a:t>
            </a:r>
          </a:p>
          <a:p>
            <a:pPr lvl="1"/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Tlak na visini leta se primarno koristi za izračunavanje performansi zrakoplova na toj visina krstarenja i kod letova na velikim visinama</a:t>
            </a:r>
          </a:p>
          <a:p>
            <a:r>
              <a:rPr lang="hr-HR" sz="1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QFE </a:t>
            </a:r>
          </a:p>
          <a:p>
            <a:pPr lvl="1" algn="just">
              <a:lnSpc>
                <a:spcPct val="110000"/>
              </a:lnSpc>
            </a:pPr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Pokazuje iznos statičkog tlaka zrakoplovne luke. </a:t>
            </a:r>
          </a:p>
          <a:p>
            <a:pPr lvl="1" algn="just">
              <a:lnSpc>
                <a:spcPct val="110000"/>
              </a:lnSpc>
            </a:pPr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Ako je iznos QFE postavljen na visinomjeru ( npr. prije polijetanja),  tada se barometarski tlak ili visina odnose na nadmorsku visinu aerodroma. </a:t>
            </a:r>
          </a:p>
          <a:p>
            <a:pPr lvl="1" algn="just">
              <a:lnSpc>
                <a:spcPct val="110000"/>
              </a:lnSpc>
            </a:pPr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aerodromu visinomjer tada pokazuje visinu od 0 m ili 0 ft. </a:t>
            </a:r>
          </a:p>
          <a:p>
            <a:pPr lvl="1" algn="just">
              <a:lnSpc>
                <a:spcPct val="110000"/>
              </a:lnSpc>
            </a:pPr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Kako bi se povećavala nadmorska visina aerodroma, iznos QFE bi padao.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767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BDA267-A56E-4EA7-B872-4DDACF725BE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676" y="773763"/>
            <a:ext cx="8546647" cy="531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195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D783-710E-41DB-914C-2F9D5080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901"/>
          </a:xfrm>
        </p:spPr>
        <p:txBody>
          <a:bodyPr/>
          <a:lstStyle/>
          <a:p>
            <a:r>
              <a:rPr lang="hr-HR" dirty="0"/>
              <a:t>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5CD5-640A-4BDB-82C5-D2811E482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" y="1376516"/>
            <a:ext cx="10665542" cy="4800447"/>
          </a:xfrm>
        </p:spPr>
        <p:txBody>
          <a:bodyPr/>
          <a:lstStyle/>
          <a:p>
            <a:r>
              <a:rPr lang="hr-HR" dirty="0"/>
              <a:t>Oblak je vidljiva nakupina kapljica vode i/ili kristalića leda, dostatno sićušnih da lebde u zraku</a:t>
            </a:r>
          </a:p>
          <a:p>
            <a:r>
              <a:rPr lang="hr-HR" dirty="0"/>
              <a:t>Do stvaranja oblaka doći će samo uz visoku relativnu vlagu, tj. kada je zrak blizu zasićenja vodenom parom</a:t>
            </a:r>
          </a:p>
          <a:p>
            <a:r>
              <a:rPr lang="hr-HR" i="1" dirty="0"/>
              <a:t>Visoka relativna vlažnost </a:t>
            </a:r>
            <a:r>
              <a:rPr lang="hr-HR" dirty="0"/>
              <a:t>-&gt; nastaje povećanje količine vodene pare u zraku ili snižavanjem temperature zraka</a:t>
            </a:r>
          </a:p>
          <a:p>
            <a:r>
              <a:rPr lang="hr-HR" dirty="0"/>
              <a:t>Oblaci se formiraju se procesom sublimacije ili kondenzacije</a:t>
            </a:r>
          </a:p>
          <a:p>
            <a:r>
              <a:rPr lang="hr-HR" dirty="0"/>
              <a:t>Oblaci uz vodu ili led, mogu sadržavati dim, prašinu ( pustinjski pijesak)</a:t>
            </a:r>
          </a:p>
        </p:txBody>
      </p:sp>
    </p:spTree>
    <p:extLst>
      <p:ext uri="{BB962C8B-B14F-4D97-AF65-F5344CB8AC3E}">
        <p14:creationId xmlns:p14="http://schemas.microsoft.com/office/powerpoint/2010/main" val="1610844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D3A63-0B0B-4033-A6DB-A77142E2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1"/>
            <a:ext cx="10515600" cy="4603802"/>
          </a:xfrm>
        </p:spPr>
        <p:txBody>
          <a:bodyPr/>
          <a:lstStyle/>
          <a:p>
            <a:r>
              <a:rPr lang="hr-HR" dirty="0"/>
              <a:t>Prizemna magla -&gt; vjerojatnost nastanka prizemne magle u istim uvjetima veća u blizini velikih gradova nego na prostranoj ravnici gdje nema ljudskih naselja</a:t>
            </a:r>
          </a:p>
          <a:p>
            <a:r>
              <a:rPr lang="hr-HR" dirty="0"/>
              <a:t>Nakon što je došlo do ukapljivanja vodene pare u sićušne kapljice (odnosno, smrzavanja vode i depozicije vodene pare u sićušne kristaliće leda), dolazi do njihovog međusobnog približavanja i spajanja u veće nakupine (tzv. koagulacije).</a:t>
            </a:r>
          </a:p>
          <a:p>
            <a:r>
              <a:rPr lang="hr-HR" dirty="0"/>
              <a:t>U trenutku kad tako narasle kapi ili kristalići pod utjecajem sile teže počnu padati, u oblaku dolazi do stvaranja oborina. </a:t>
            </a:r>
          </a:p>
        </p:txBody>
      </p:sp>
    </p:spTree>
    <p:extLst>
      <p:ext uri="{BB962C8B-B14F-4D97-AF65-F5344CB8AC3E}">
        <p14:creationId xmlns:p14="http://schemas.microsoft.com/office/powerpoint/2010/main" val="3641574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304B5-96BD-4540-BCF3-AE288C4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Nastajanje oblaka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9A89-55A8-4F09-B09F-A34694904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Topli zrak se diže -&gt; porastom visine se ohladi -&gt; zbog dovoljne količine vodene pare dolazi do zasićenja (kondenzacije) -&gt; nastaje oblak -&gt; nakupina zasićene vodene pare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B6F5A-0421-4AB2-B143-F248700E8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34" y="3535398"/>
            <a:ext cx="9028932" cy="19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06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52DE-BEB5-48C2-9D36-5CE0F25B8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6077"/>
            <a:ext cx="10515600" cy="5360886"/>
          </a:xfrm>
        </p:spPr>
        <p:txBody>
          <a:bodyPr/>
          <a:lstStyle/>
          <a:p>
            <a:r>
              <a:rPr lang="hr-HR" dirty="0"/>
              <a:t>Imena oblaka: (složenice nekoliko latinskih riječi)</a:t>
            </a:r>
          </a:p>
          <a:p>
            <a:pPr lvl="1"/>
            <a:r>
              <a:rPr lang="hr-HR" dirty="0"/>
              <a:t>ALTO – VISOK</a:t>
            </a:r>
          </a:p>
          <a:p>
            <a:pPr lvl="1"/>
            <a:r>
              <a:rPr lang="hr-HR" dirty="0"/>
              <a:t>NIMBUS – KIŠNI OBLAK</a:t>
            </a:r>
          </a:p>
          <a:p>
            <a:pPr lvl="1"/>
            <a:r>
              <a:rPr lang="hr-HR" dirty="0"/>
              <a:t>STRATUS – POKROV, SLOJ</a:t>
            </a:r>
          </a:p>
          <a:p>
            <a:pPr lvl="1"/>
            <a:r>
              <a:rPr lang="hr-HR" dirty="0"/>
              <a:t>CUMULUS – GOMILA, GRUDA</a:t>
            </a:r>
          </a:p>
          <a:p>
            <a:pPr lvl="1"/>
            <a:r>
              <a:rPr lang="hr-HR" dirty="0"/>
              <a:t>CIRRUS – VLAKNASTO, ČUPERAK, PAHULJA</a:t>
            </a:r>
          </a:p>
          <a:p>
            <a:pPr lvl="1"/>
            <a:endParaRPr lang="hr-HR" dirty="0"/>
          </a:p>
          <a:p>
            <a:r>
              <a:rPr lang="hr-HR" dirty="0"/>
              <a:t>U našim zamljopisnim širinama najviše oborina pada iz oblaka tipa Nimbostratus i Cumulonimbus, dok Stratus obično daje rosulju ili zrnat snijeg.</a:t>
            </a:r>
          </a:p>
        </p:txBody>
      </p:sp>
    </p:spTree>
    <p:extLst>
      <p:ext uri="{BB962C8B-B14F-4D97-AF65-F5344CB8AC3E}">
        <p14:creationId xmlns:p14="http://schemas.microsoft.com/office/powerpoint/2010/main" val="42597788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F1D4-3D73-4BD6-BA37-2E49E8E6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577"/>
          </a:xfrm>
        </p:spPr>
        <p:txBody>
          <a:bodyPr/>
          <a:lstStyle/>
          <a:p>
            <a:r>
              <a:rPr lang="hr-HR" dirty="0"/>
              <a:t>Podjela oblaka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1A062-EF8E-4C89-AB5F-4860C0F4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008"/>
            <a:ext cx="10515600" cy="4969955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sz="2400" dirty="0"/>
              <a:t>Prema visini dijele se na niske, srednje i visoke te oblake vertikalnog razvoja (Cumulonimbuse -&gt; protežu se kroz sve 3 razine)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F8ECF-E34E-437C-86B7-D4B9630F5A78}"/>
              </a:ext>
            </a:extLst>
          </p:cNvPr>
          <p:cNvSpPr txBox="1"/>
          <p:nvPr/>
        </p:nvSpPr>
        <p:spPr>
          <a:xfrm>
            <a:off x="838200" y="5946130"/>
            <a:ext cx="1038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Podjela prema načinu postojanja: STABILNI I NESTABILNI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E223849-62EE-4BB9-9F6C-31CC6EEB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84" y="1142702"/>
            <a:ext cx="5513832" cy="41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91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CE2034-FBD4-4D65-9A2A-BF11BACA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284898"/>
            <a:ext cx="6873811" cy="4800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1030D-86C1-44E3-A8FB-4B179A0B7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57" y="5156807"/>
            <a:ext cx="9547789" cy="15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5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FC0A-25A5-468F-88E4-18015373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391"/>
          </a:xfrm>
        </p:spPr>
        <p:txBody>
          <a:bodyPr/>
          <a:lstStyle/>
          <a:p>
            <a:r>
              <a:rPr lang="hr-HR" dirty="0"/>
              <a:t>Visoki oblaci ili oblaci gornjeg kata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A851-AD48-4D38-8532-FD0FFD58F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1553497"/>
            <a:ext cx="11159613" cy="4623466"/>
          </a:xfrm>
        </p:spPr>
        <p:txBody>
          <a:bodyPr>
            <a:normAutofit lnSpcReduction="10000"/>
          </a:bodyPr>
          <a:lstStyle/>
          <a:p>
            <a:r>
              <a:rPr lang="hr-HR" sz="3200" dirty="0"/>
              <a:t>Cirrus (Ci) </a:t>
            </a:r>
            <a:r>
              <a:rPr lang="hr-HR" dirty="0"/>
              <a:t>– nepravilno raspoređeni po nebu u obliku bijelih pramenova 			ili uskih pruga</a:t>
            </a:r>
          </a:p>
          <a:p>
            <a:pPr marL="0" indent="0">
              <a:buNone/>
            </a:pPr>
            <a:r>
              <a:rPr lang="hr-HR" dirty="0"/>
              <a:t>	         - javljaju se na visinama od 8-10km, a debljina im je 100-500m</a:t>
            </a:r>
            <a:endParaRPr lang="hr-HR" sz="3200" dirty="0"/>
          </a:p>
          <a:p>
            <a:r>
              <a:rPr lang="hr-HR" sz="3200" dirty="0"/>
              <a:t>Cirrocumulus (Cc) – </a:t>
            </a:r>
            <a:r>
              <a:rPr lang="hr-HR" dirty="0"/>
              <a:t>tanak sloj bijelih oblaka koji nemaju stijenke</a:t>
            </a:r>
          </a:p>
          <a:p>
            <a:pPr marL="457200" lvl="1" indent="0">
              <a:buNone/>
            </a:pPr>
            <a:r>
              <a:rPr lang="hr-HR" sz="2800" dirty="0"/>
              <a:t>		               - javljaju se na visinama 6-8km, debljina cca 200-400m</a:t>
            </a:r>
          </a:p>
          <a:p>
            <a:r>
              <a:rPr lang="hr-HR" sz="3200" dirty="0"/>
              <a:t>Cirrostratus – </a:t>
            </a:r>
            <a:r>
              <a:rPr lang="hr-HR" dirty="0"/>
              <a:t>prozračan i bijelkast oblačni veo, nastaje sporim dizanjem 			     velike količine toplog zraka -&gt; najavljuje ciklonu</a:t>
            </a:r>
          </a:p>
          <a:p>
            <a:pPr marL="0" indent="0">
              <a:buNone/>
            </a:pPr>
            <a:r>
              <a:rPr lang="hr-HR" dirty="0"/>
              <a:t>		     - javljaju se na visini 6-7 km, nekad i do 12km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Visoki oblaci su tanki, ne zasjenjuju sunce i iz njih nikada ne padaju oborine!</a:t>
            </a:r>
          </a:p>
        </p:txBody>
      </p:sp>
    </p:spTree>
    <p:extLst>
      <p:ext uri="{BB962C8B-B14F-4D97-AF65-F5344CB8AC3E}">
        <p14:creationId xmlns:p14="http://schemas.microsoft.com/office/powerpoint/2010/main" val="225555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7B37-B298-47E2-8AFF-0D6AB0DA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238"/>
          </a:xfrm>
        </p:spPr>
        <p:txBody>
          <a:bodyPr/>
          <a:lstStyle/>
          <a:p>
            <a:r>
              <a:rPr lang="hr-HR" dirty="0"/>
              <a:t>Podjela atmosfere prema kemijskom sastavu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6378A0-4D06-4942-A120-4997547C9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5" y="1244795"/>
            <a:ext cx="6543571" cy="5118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E664E-3C99-4413-8810-383E414D9959}"/>
              </a:ext>
            </a:extLst>
          </p:cNvPr>
          <p:cNvSpPr txBox="1"/>
          <p:nvPr/>
        </p:nvSpPr>
        <p:spPr>
          <a:xfrm>
            <a:off x="7079529" y="1244795"/>
            <a:ext cx="4767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Osnovni sastav atmosfere slabo je promjenjiv do oko 80 km visine -&gt; zove se homosfera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Homosfera -&gt; glavni sastojak je molekularni dušik, kao najteži plin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Iznad homosfere sastav atmosfere se znatno mijenja u korist vodika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Iznad 80km -&gt; Heterosfera -&gt; raste volumni udio laganih vodikovih atoma</a:t>
            </a:r>
          </a:p>
        </p:txBody>
      </p:sp>
    </p:spTree>
    <p:extLst>
      <p:ext uri="{BB962C8B-B14F-4D97-AF65-F5344CB8AC3E}">
        <p14:creationId xmlns:p14="http://schemas.microsoft.com/office/powerpoint/2010/main" val="623078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8DAAA-4C85-4C8D-8D0E-4C27B394A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5" y="475312"/>
            <a:ext cx="5014395" cy="26215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EBB1D-2698-48F6-A0BA-93501C831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46" y="1854549"/>
            <a:ext cx="4961050" cy="2636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79719-6AAD-4B4F-B194-6330B0FAE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5" y="3761181"/>
            <a:ext cx="5182049" cy="2909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C0F34-2555-4F93-8544-EDE0497A5C85}"/>
              </a:ext>
            </a:extLst>
          </p:cNvPr>
          <p:cNvSpPr txBox="1"/>
          <p:nvPr/>
        </p:nvSpPr>
        <p:spPr>
          <a:xfrm>
            <a:off x="5987845" y="688258"/>
            <a:ext cx="2546555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 Cirrusi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1E49A-22C2-4F77-A671-01401E9DAA58}"/>
              </a:ext>
            </a:extLst>
          </p:cNvPr>
          <p:cNvSpPr txBox="1"/>
          <p:nvPr/>
        </p:nvSpPr>
        <p:spPr>
          <a:xfrm>
            <a:off x="8534400" y="4681901"/>
            <a:ext cx="2094270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Cirrocumulusi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87010-8DCB-494A-9787-8330AC1F8EE5}"/>
              </a:ext>
            </a:extLst>
          </p:cNvPr>
          <p:cNvSpPr txBox="1"/>
          <p:nvPr/>
        </p:nvSpPr>
        <p:spPr>
          <a:xfrm>
            <a:off x="5838014" y="5619757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Cirrostratus</a:t>
            </a:r>
          </a:p>
        </p:txBody>
      </p:sp>
    </p:spTree>
    <p:extLst>
      <p:ext uri="{BB962C8B-B14F-4D97-AF65-F5344CB8AC3E}">
        <p14:creationId xmlns:p14="http://schemas.microsoft.com/office/powerpoint/2010/main" val="304470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539C-2D36-438A-A32B-2C30EF0C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7869"/>
          </a:xfrm>
        </p:spPr>
        <p:txBody>
          <a:bodyPr/>
          <a:lstStyle/>
          <a:p>
            <a:r>
              <a:rPr lang="hr-HR" dirty="0"/>
              <a:t>Srednji oblaci ili oblaci srednjeg kata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B9CE2-8BA3-4B84-B2D7-8CBE70516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5"/>
            <a:ext cx="10515600" cy="4240008"/>
          </a:xfrm>
        </p:spPr>
        <p:txBody>
          <a:bodyPr/>
          <a:lstStyle/>
          <a:p>
            <a:r>
              <a:rPr lang="hr-HR" dirty="0"/>
              <a:t>Altocumulus (AC) – navlaka ili sloj bijelih ili sivih oblaka</a:t>
            </a:r>
          </a:p>
          <a:p>
            <a:pPr marL="2286000" lvl="5" indent="0">
              <a:buNone/>
            </a:pPr>
            <a:r>
              <a:rPr lang="hr-HR" dirty="0"/>
              <a:t>	  </a:t>
            </a:r>
            <a:r>
              <a:rPr lang="hr-HR" sz="2000" dirty="0"/>
              <a:t>-  nastaju na visini 3-5km, debljina im je nekoliko stotian metara</a:t>
            </a:r>
          </a:p>
          <a:p>
            <a:pPr marL="2286000" lvl="5" indent="0">
              <a:buNone/>
            </a:pPr>
            <a:r>
              <a:rPr lang="hr-HR" sz="2000" dirty="0"/>
              <a:t>         - u našim krajevima ne daju oborine</a:t>
            </a:r>
          </a:p>
          <a:p>
            <a:r>
              <a:rPr lang="hr-HR" sz="3000" dirty="0"/>
              <a:t>Altostratus (As) </a:t>
            </a:r>
            <a:r>
              <a:rPr lang="hr-HR" sz="2400" dirty="0"/>
              <a:t>– </a:t>
            </a:r>
            <a:r>
              <a:rPr lang="hr-HR" sz="2000" dirty="0"/>
              <a:t>sivkasta ili bijelkasta navlaka ujednačnog izgleda koji potpuno ili 				djelomično pokriva nebo</a:t>
            </a:r>
          </a:p>
          <a:p>
            <a:pPr marL="0" indent="0">
              <a:buNone/>
            </a:pPr>
            <a:r>
              <a:rPr lang="hr-HR" sz="2000" dirty="0"/>
              <a:t>		         -  sastoji od običnih i prehladnih kapljica vode, a u hladno doba 				godine od sitnih kristalića leda i snijega -&gt; kod nas značajne količine oborina mogu 		pasti iz njih</a:t>
            </a:r>
          </a:p>
          <a:p>
            <a:pPr marL="0" indent="0">
              <a:buNone/>
            </a:pPr>
            <a:r>
              <a:rPr lang="hr-HR" sz="2000" dirty="0"/>
              <a:t>                                    - nastaju na visini 4-5km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0742801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0BA98-C34A-410A-868B-7BE1FF705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9" y="807493"/>
            <a:ext cx="5006774" cy="28107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D149A-2C45-493C-97F8-7E6F32E0A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15" y="3542241"/>
            <a:ext cx="5044877" cy="3048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D210C7-A62D-4026-BF32-B4B5572BD111}"/>
              </a:ext>
            </a:extLst>
          </p:cNvPr>
          <p:cNvSpPr txBox="1"/>
          <p:nvPr/>
        </p:nvSpPr>
        <p:spPr>
          <a:xfrm>
            <a:off x="5767086" y="1061884"/>
            <a:ext cx="232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 Altocumulus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9E8E1-7558-48DD-B63A-9E87FF18A548}"/>
              </a:ext>
            </a:extLst>
          </p:cNvPr>
          <p:cNvSpPr txBox="1"/>
          <p:nvPr/>
        </p:nvSpPr>
        <p:spPr>
          <a:xfrm>
            <a:off x="4717259" y="4935794"/>
            <a:ext cx="209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Altostratus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973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A8E6-CA66-4BF2-A772-4C7908C1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9378"/>
          </a:xfrm>
        </p:spPr>
        <p:txBody>
          <a:bodyPr/>
          <a:lstStyle/>
          <a:p>
            <a:r>
              <a:rPr lang="hr-HR" dirty="0"/>
              <a:t>Niski oblaci ili oblaci donjeg kata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F1EAA-B3DC-4232-9A5F-4083709A5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504"/>
            <a:ext cx="10515600" cy="4682459"/>
          </a:xfrm>
        </p:spPr>
        <p:txBody>
          <a:bodyPr>
            <a:normAutofit lnSpcReduction="10000"/>
          </a:bodyPr>
          <a:lstStyle/>
          <a:p>
            <a:r>
              <a:rPr lang="hr-HR" dirty="0"/>
              <a:t>Stratus (St) – </a:t>
            </a:r>
            <a:r>
              <a:rPr lang="hr-HR" sz="2400" dirty="0"/>
              <a:t>plitki sivkasti sloj neodređenog oblika</a:t>
            </a:r>
          </a:p>
          <a:p>
            <a:pPr marL="0" indent="0">
              <a:buNone/>
            </a:pPr>
            <a:r>
              <a:rPr lang="hr-HR" sz="2400" dirty="0"/>
              <a:t>		 - može padati rosulja, ledene iglice ili zrnati snijeg</a:t>
            </a:r>
          </a:p>
          <a:p>
            <a:pPr marL="0" indent="0">
              <a:buNone/>
            </a:pPr>
            <a:r>
              <a:rPr lang="hr-HR" sz="2400" dirty="0"/>
              <a:t> 		- oblaci hladnog dijela godine 	</a:t>
            </a:r>
          </a:p>
          <a:p>
            <a:pPr marL="0" indent="0">
              <a:buNone/>
            </a:pPr>
            <a:r>
              <a:rPr lang="hr-HR" sz="2400" dirty="0"/>
              <a:t>		- magla je stratus na tlu</a:t>
            </a:r>
          </a:p>
          <a:p>
            <a:r>
              <a:rPr lang="hr-HR" sz="2400" dirty="0"/>
              <a:t>Stratocumulus (Sc) – grudasti slojeviti oblak, sadrži vodene kapljice/pahuljice</a:t>
            </a:r>
          </a:p>
          <a:p>
            <a:pPr marL="457200" lvl="1" indent="0">
              <a:buNone/>
            </a:pPr>
            <a:r>
              <a:rPr lang="hr-HR" sz="2000" dirty="0"/>
              <a:t>			- sličan je altokumulusu </a:t>
            </a:r>
          </a:p>
          <a:p>
            <a:pPr marL="457200" lvl="1" indent="0">
              <a:buNone/>
            </a:pPr>
            <a:r>
              <a:rPr lang="hr-HR" sz="2000" dirty="0"/>
              <a:t>			- visina do 2km</a:t>
            </a:r>
          </a:p>
          <a:p>
            <a:r>
              <a:rPr lang="hr-HR" sz="2400" dirty="0"/>
              <a:t>Nimbostratus (Ns) </a:t>
            </a:r>
            <a:r>
              <a:rPr lang="hr-HR" dirty="0"/>
              <a:t>-  </a:t>
            </a:r>
            <a:r>
              <a:rPr lang="hr-HR" sz="2000" dirty="0"/>
              <a:t>kompaktni oblačni sloj, često debljine i nekoliko kilometara koji daje jake 			i stalne oborine</a:t>
            </a:r>
          </a:p>
          <a:p>
            <a:pPr marL="1371600" lvl="3" indent="0">
              <a:buNone/>
            </a:pPr>
            <a:r>
              <a:rPr lang="hr-HR" sz="1600" dirty="0"/>
              <a:t>	                </a:t>
            </a:r>
            <a:r>
              <a:rPr lang="hr-HR" sz="2000" dirty="0"/>
              <a:t>-  donja granica 50-200m, gornja 2-9 km</a:t>
            </a:r>
          </a:p>
          <a:p>
            <a:pPr marL="1371600" lvl="3" indent="0">
              <a:buNone/>
            </a:pPr>
            <a:r>
              <a:rPr lang="hr-HR" sz="1600" dirty="0"/>
              <a:t>                            </a:t>
            </a:r>
            <a:r>
              <a:rPr lang="hr-HR" sz="2000" dirty="0"/>
              <a:t>-  U našim krajevima iz Ns uvijek pada jednolična oborina koja polako 			počne, a isto tako polako prestane              	                </a:t>
            </a:r>
          </a:p>
          <a:p>
            <a:pPr marL="1371600" lvl="3" indent="0">
              <a:buNone/>
            </a:pPr>
            <a:r>
              <a:rPr lang="hr-HR" sz="2000" dirty="0"/>
              <a:t>                     -  Nimbostratus najčešće slijedi iz ili prethodi altostratusu</a:t>
            </a:r>
            <a:endParaRPr lang="hr-HR" dirty="0"/>
          </a:p>
          <a:p>
            <a:pPr marL="1371600" lvl="3" indent="0">
              <a:buNone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98225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E56F84-3B1E-4A61-8949-EAC95178A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5" y="418626"/>
            <a:ext cx="4930567" cy="26367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AC13F-6813-439F-88A1-EF0C84909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71" y="1653172"/>
            <a:ext cx="4861981" cy="2804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DAB5B-88F7-4EEE-AD10-5B4E40F3E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4" y="3637935"/>
            <a:ext cx="4930567" cy="2967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61AC6C-9E81-4B27-9AD1-5A6905D0F9D4}"/>
              </a:ext>
            </a:extLst>
          </p:cNvPr>
          <p:cNvSpPr txBox="1"/>
          <p:nvPr/>
        </p:nvSpPr>
        <p:spPr>
          <a:xfrm>
            <a:off x="5830529" y="491613"/>
            <a:ext cx="19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 Stratus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22B19-12B5-4EC3-8373-C96CD21960C8}"/>
              </a:ext>
            </a:extLst>
          </p:cNvPr>
          <p:cNvSpPr txBox="1"/>
          <p:nvPr/>
        </p:nvSpPr>
        <p:spPr>
          <a:xfrm>
            <a:off x="8229600" y="4542503"/>
            <a:ext cx="256621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Stratocumulus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92484-23EB-4BC6-8BC9-F16336EAE984}"/>
              </a:ext>
            </a:extLst>
          </p:cNvPr>
          <p:cNvSpPr txBox="1"/>
          <p:nvPr/>
        </p:nvSpPr>
        <p:spPr>
          <a:xfrm>
            <a:off x="5830529" y="5388077"/>
            <a:ext cx="19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Nimbostratus</a:t>
            </a:r>
          </a:p>
        </p:txBody>
      </p:sp>
    </p:spTree>
    <p:extLst>
      <p:ext uri="{BB962C8B-B14F-4D97-AF65-F5344CB8AC3E}">
        <p14:creationId xmlns:p14="http://schemas.microsoft.com/office/powerpoint/2010/main" val="1104695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3405-0FD2-4D62-BAF3-438186AC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927"/>
          </a:xfrm>
        </p:spPr>
        <p:txBody>
          <a:bodyPr>
            <a:normAutofit fontScale="90000"/>
          </a:bodyPr>
          <a:lstStyle/>
          <a:p>
            <a:r>
              <a:rPr lang="hr-HR" dirty="0"/>
              <a:t>Oblaci vertikalnog razvoja ili termičke konvenkcije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317BE-A3CB-4361-9C95-61DA9298E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591056"/>
            <a:ext cx="10424160" cy="4566242"/>
          </a:xfrm>
        </p:spPr>
        <p:txBody>
          <a:bodyPr/>
          <a:lstStyle/>
          <a:p>
            <a:r>
              <a:rPr lang="hr-HR" dirty="0"/>
              <a:t>U oblake vertikalnog razvoja s donjom bazom ispod 2 km, a gornjom bazom i iznad tropopauze, pripadaju olujni oblaci Cumulus (Cu) i Cumulonimbus (Cb)</a:t>
            </a:r>
          </a:p>
          <a:p>
            <a:r>
              <a:rPr lang="hr-HR" dirty="0"/>
              <a:t>Za vedrog dana, zbog nejednako zagrijane površine , dio zraka postaje topliji od zraka koji ga okružuje</a:t>
            </a:r>
          </a:p>
          <a:p>
            <a:r>
              <a:rPr lang="hr-HR" dirty="0"/>
              <a:t>Tada se taj topli zrak počinje dizati, te uz dovoljno vodene pare na razini kondenzacije doalzi do zasićenja -&gt; nastaje oblak (nakupina vodenih čestica)</a:t>
            </a:r>
          </a:p>
        </p:txBody>
      </p:sp>
    </p:spTree>
    <p:extLst>
      <p:ext uri="{BB962C8B-B14F-4D97-AF65-F5344CB8AC3E}">
        <p14:creationId xmlns:p14="http://schemas.microsoft.com/office/powerpoint/2010/main" val="3619627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DD2F-3887-4D50-8BB9-5564FF0D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1096"/>
          </a:xfrm>
        </p:spPr>
        <p:txBody>
          <a:bodyPr/>
          <a:lstStyle/>
          <a:p>
            <a:r>
              <a:rPr lang="hr-HR" dirty="0"/>
              <a:t>Cumulus (Cu)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64752-CFF2-45C9-9F9E-44D70BBF2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" y="1206222"/>
            <a:ext cx="10631424" cy="5103138"/>
          </a:xfrm>
        </p:spPr>
        <p:txBody>
          <a:bodyPr numCol="2">
            <a:normAutofit/>
          </a:bodyPr>
          <a:lstStyle/>
          <a:p>
            <a:r>
              <a:rPr lang="hr-HR" sz="2800" dirty="0"/>
              <a:t>razdvojeni oblaci uglavnom gusti i jasno ocrtanih rubova</a:t>
            </a:r>
          </a:p>
          <a:p>
            <a:r>
              <a:rPr lang="hr-HR" sz="2800" dirty="0"/>
              <a:t>Nastaju u statički nestabilnoj atmosferi pri pojavi dizanja vlažnog i toplog zraka</a:t>
            </a:r>
          </a:p>
          <a:p>
            <a:r>
              <a:rPr lang="hr-HR" sz="2800" dirty="0"/>
              <a:t>Na visini gdje počinje kondenzacija, nalazi se podnica (donja baza) oblaka</a:t>
            </a:r>
          </a:p>
          <a:p>
            <a:r>
              <a:rPr lang="hr-HR" sz="2800" dirty="0"/>
              <a:t>Prosječna visina donje baze cumulusa je između 800 i 1500 m</a:t>
            </a:r>
          </a:p>
          <a:p>
            <a:r>
              <a:rPr lang="hr-HR" sz="2800" dirty="0"/>
              <a:t>Daljnjim uzdizanjem zraka oblak raste vertikalno, a kad uzlazne struje oslabe i stanu, oblak se tanji i nestaje</a:t>
            </a:r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FB7AF-8F43-4A7D-9F73-ACB0AD556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69" y="2807710"/>
            <a:ext cx="2392887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572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6579-B162-4FD8-92A6-778899DB9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5406"/>
            <a:ext cx="10515600" cy="5321557"/>
          </a:xfrm>
        </p:spPr>
        <p:txBody>
          <a:bodyPr>
            <a:normAutofit lnSpcReduction="10000"/>
          </a:bodyPr>
          <a:lstStyle/>
          <a:p>
            <a:r>
              <a:rPr lang="hr-HR" dirty="0"/>
              <a:t>Takav razvoj tipičan je za ljetno vrijeme kada tijekom dana iz malih oblaka nastaju veliki.</a:t>
            </a:r>
          </a:p>
          <a:p>
            <a:r>
              <a:rPr lang="hr-HR" b="1" i="1" dirty="0"/>
              <a:t>Cumulus fractus -&gt; </a:t>
            </a:r>
            <a:r>
              <a:rPr lang="hr-HR" dirty="0"/>
              <a:t>Prvi grudasti oblaci koji se tek počinju stvarati i često su neurednog oblika, poput malih krpica. </a:t>
            </a:r>
          </a:p>
          <a:p>
            <a:r>
              <a:rPr lang="hr-HR" b="1" i="1" dirty="0"/>
              <a:t>Cumulus humilis -&gt; </a:t>
            </a:r>
            <a:r>
              <a:rPr lang="hr-HR" dirty="0"/>
              <a:t>Kumulusi koji su već uobličeni u male grude, a često ih zovemo i oblaci lijepog vremena. </a:t>
            </a:r>
          </a:p>
          <a:p>
            <a:r>
              <a:rPr lang="hr-HR" b="1" i="1" dirty="0"/>
              <a:t>Cumulus mediocris -&gt; </a:t>
            </a:r>
            <a:r>
              <a:rPr lang="hr-HR" dirty="0"/>
              <a:t>Daljnji vertikalni razvoj kumulusa daje takve grudaste oblake kojima je baza tamna, a vrh bijeli</a:t>
            </a:r>
          </a:p>
          <a:p>
            <a:r>
              <a:rPr lang="hr-HR" b="1" i="1" dirty="0"/>
              <a:t>Cumulus congestus -&gt; </a:t>
            </a:r>
            <a:r>
              <a:rPr lang="hr-HR" dirty="0"/>
              <a:t>to su oblaci, koji u povoljnim uvjetima mogu još narasti, gotovo kroz cijelu troposferu </a:t>
            </a:r>
          </a:p>
          <a:p>
            <a:r>
              <a:rPr lang="hr-HR" dirty="0"/>
              <a:t>Daljnjim vertikalnim razvojem oblaka Cumulus congestus može prijeći u </a:t>
            </a:r>
            <a:r>
              <a:rPr lang="hr-HR" b="1" i="1" dirty="0"/>
              <a:t>Cumulonimbus</a:t>
            </a:r>
            <a:r>
              <a:rPr lang="hr-H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2004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2E9CE4-532E-4251-A520-D46FE5072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5" y="811795"/>
            <a:ext cx="3353091" cy="22785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CD591-15ED-4139-80E5-EF79F263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5" y="853708"/>
            <a:ext cx="3337849" cy="2194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2D299C-4476-4D54-8786-89E3F651A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75" y="811795"/>
            <a:ext cx="3383573" cy="2286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D1507-4625-4370-97D9-99E837A55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5" y="3770250"/>
            <a:ext cx="3314987" cy="2286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90E01-33BA-4FDB-A5E9-FE08AFAA0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99" y="3755009"/>
            <a:ext cx="3292125" cy="2301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9EE4C5-67E4-470D-AC77-D9FDD354C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54" y="3770250"/>
            <a:ext cx="3391194" cy="2301439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ABA188-33C5-4A0F-9210-20AC26D83B8A}"/>
              </a:ext>
            </a:extLst>
          </p:cNvPr>
          <p:cNvSpPr/>
          <p:nvPr/>
        </p:nvSpPr>
        <p:spPr>
          <a:xfrm>
            <a:off x="4050890" y="1838632"/>
            <a:ext cx="27530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196DBF1-0B01-47FE-8D58-DD8C25E48FDB}"/>
              </a:ext>
            </a:extLst>
          </p:cNvPr>
          <p:cNvSpPr/>
          <p:nvPr/>
        </p:nvSpPr>
        <p:spPr>
          <a:xfrm>
            <a:off x="7895303" y="1838632"/>
            <a:ext cx="3489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186BBBF-916F-46AF-8A08-51A46D574AD7}"/>
              </a:ext>
            </a:extLst>
          </p:cNvPr>
          <p:cNvSpPr/>
          <p:nvPr/>
        </p:nvSpPr>
        <p:spPr>
          <a:xfrm>
            <a:off x="3976879" y="4713999"/>
            <a:ext cx="378398" cy="38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9A07845-353F-41A4-AF52-2EEADF5022AB}"/>
              </a:ext>
            </a:extLst>
          </p:cNvPr>
          <p:cNvSpPr/>
          <p:nvPr/>
        </p:nvSpPr>
        <p:spPr>
          <a:xfrm>
            <a:off x="7895303" y="4562168"/>
            <a:ext cx="432728" cy="422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34869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312F-4088-468B-9ED8-7F063797E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1" y="639096"/>
            <a:ext cx="11434916" cy="5850193"/>
          </a:xfrm>
        </p:spPr>
        <p:txBody>
          <a:bodyPr/>
          <a:lstStyle/>
          <a:p>
            <a:r>
              <a:rPr lang="hr-HR" dirty="0"/>
              <a:t>Cumulonimbus (Cb) </a:t>
            </a:r>
            <a:r>
              <a:rPr lang="hr-HR" sz="2400" dirty="0"/>
              <a:t>- </a:t>
            </a:r>
            <a:r>
              <a:rPr lang="hr-HR" sz="2000" dirty="0"/>
              <a:t>je grudasti oblak vertikalnog razvoja koji ima nisku bazu (može i ispod 800 m) 			          visok vrh (kod nas najčešće 12 km, a u tropima i do 20 km!)</a:t>
            </a:r>
          </a:p>
          <a:p>
            <a:pPr marL="2743200" lvl="6" indent="0">
              <a:buNone/>
            </a:pPr>
            <a:r>
              <a:rPr lang="hr-HR" dirty="0"/>
              <a:t>          </a:t>
            </a:r>
            <a:r>
              <a:rPr lang="hr-HR" sz="2000" dirty="0"/>
              <a:t>-  obično uvijek daje oborine: kišu, pljuskove, tuču, a u hladno</a:t>
            </a:r>
          </a:p>
          <a:p>
            <a:pPr marL="2743200" lvl="6" indent="0">
              <a:buNone/>
            </a:pPr>
            <a:r>
              <a:rPr lang="hr-HR" sz="2000" dirty="0"/>
              <a:t>         doba godine i pljuskove snijega</a:t>
            </a:r>
          </a:p>
          <a:p>
            <a:pPr marL="2743200" lvl="6" indent="0">
              <a:buNone/>
            </a:pPr>
            <a:r>
              <a:rPr lang="hr-HR" sz="2000" dirty="0"/>
              <a:t>        - karakteristično je vrlo jako dizanje zraka i vrlo opasne turbulencije -&gt; u    	nestabilnoj zračnoj masi i u sustavu strujanja na atmosferskim frontama</a:t>
            </a:r>
          </a:p>
          <a:p>
            <a:pPr lvl="7"/>
            <a:r>
              <a:rPr lang="hr-HR" sz="2000" dirty="0"/>
              <a:t> Zbog svoje vertikalne rasprostranjenosti, Cb oblaci su najčešće sastavljeni od običnih kapljica u najdonjem dijelu oblaka, zatim od oko 2500 m visine od prehladnih kapljica, a iznad toga od ledenih kristala.</a:t>
            </a:r>
          </a:p>
          <a:p>
            <a:pPr lvl="7"/>
            <a:r>
              <a:rPr lang="hr-HR" sz="2000" dirty="0"/>
              <a:t> Kristali leda rastu razmjerno brzo u dodiru s prehladnim kapljicama, no jake uzlazne struje sprečavaju njihovo padanje iz oblaka, tako da velike kišne kapi ili kristali leda mogu nekoliko puta prijeći oblak prije nego ispadnu van. </a:t>
            </a:r>
          </a:p>
          <a:p>
            <a:pPr lvl="7"/>
            <a:r>
              <a:rPr lang="hr-HR" sz="2000" dirty="0"/>
              <a:t>Istraživanja su pokazala da uzlazne struje mogu biti čak i 15 do 30 m/s, što je dostatno za uzdizanje velikog putničkog zrakoplova. </a:t>
            </a:r>
          </a:p>
          <a:p>
            <a:pPr lvl="1"/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7BCA9-CBEA-4A60-AC7C-0DDEBBA4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1" y="1499263"/>
            <a:ext cx="3086367" cy="48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29DB-7564-46A6-96C7-F0C90EB9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944"/>
          </a:xfrm>
        </p:spPr>
        <p:txBody>
          <a:bodyPr/>
          <a:lstStyle/>
          <a:p>
            <a:r>
              <a:rPr lang="hr-HR" dirty="0"/>
              <a:t>Međunarodna standardna atmosfera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81E6-B2E8-487F-B798-15BD8ABD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4"/>
            <a:ext cx="10515600" cy="5060000"/>
          </a:xfrm>
        </p:spPr>
        <p:txBody>
          <a:bodyPr>
            <a:normAutofit/>
          </a:bodyPr>
          <a:lstStyle/>
          <a:p>
            <a:r>
              <a:rPr lang="hr-HR" dirty="0"/>
              <a:t>Međunarodna standardna atmosfera (“international standard atmosphere”, kratica: ISA) je skup definiranih vrijednosti meteoroloških veličina koje opisuju neko zadano stanje atmosfere </a:t>
            </a:r>
          </a:p>
          <a:p>
            <a:r>
              <a:rPr lang="hr-HR" dirty="0"/>
              <a:t>U meteorologiji se njene vrijednosti koriste za procjenu odstupanja trenutnog stanja atmosfere. </a:t>
            </a:r>
          </a:p>
          <a:p>
            <a:r>
              <a:rPr lang="hr-HR" dirty="0"/>
              <a:t>Prema dogovoru, na srednjoj morskoj razini (“mean sea level”, kratica: MSL) vrijednosti meteorološke veličine međunarodne standardne atmosfere su: </a:t>
            </a:r>
          </a:p>
          <a:p>
            <a:pPr lvl="1"/>
            <a:r>
              <a:rPr lang="hr-HR" dirty="0"/>
              <a:t>tlak zraka 1013,2 5 hPa ili 14.7 psi</a:t>
            </a:r>
          </a:p>
          <a:p>
            <a:pPr lvl="1"/>
            <a:r>
              <a:rPr lang="hr-HR" dirty="0"/>
              <a:t>temperatura +15,0 °C ili 59 °F</a:t>
            </a:r>
          </a:p>
          <a:p>
            <a:pPr lvl="1"/>
            <a:r>
              <a:rPr lang="hr-HR" dirty="0"/>
              <a:t>gustoća 1,225 kg m-3 ili 0.0765 lb/cu ft</a:t>
            </a:r>
          </a:p>
        </p:txBody>
      </p:sp>
    </p:spTree>
    <p:extLst>
      <p:ext uri="{BB962C8B-B14F-4D97-AF65-F5344CB8AC3E}">
        <p14:creationId xmlns:p14="http://schemas.microsoft.com/office/powerpoint/2010/main" val="22750739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D922-D97E-4F30-A41E-41517E1A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5093"/>
          </a:xfrm>
        </p:spPr>
        <p:txBody>
          <a:bodyPr/>
          <a:lstStyle/>
          <a:p>
            <a:r>
              <a:rPr lang="hr-HR" dirty="0"/>
              <a:t>Životni ciklus Cumulonimbusa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102D8D-ADF6-4893-99A0-B175626B8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7" y="1410218"/>
            <a:ext cx="7706863" cy="5212428"/>
          </a:xfrm>
        </p:spPr>
      </p:pic>
    </p:spTree>
    <p:extLst>
      <p:ext uri="{BB962C8B-B14F-4D97-AF65-F5344CB8AC3E}">
        <p14:creationId xmlns:p14="http://schemas.microsoft.com/office/powerpoint/2010/main" val="2786104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8AFF-D0E8-4424-A11D-FFA2C34A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1872"/>
            <a:ext cx="10600944" cy="4915091"/>
          </a:xfrm>
        </p:spPr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Iskustvo je pokazalo: </a:t>
            </a:r>
          </a:p>
          <a:p>
            <a:r>
              <a:rPr lang="hr-HR" dirty="0"/>
              <a:t>olujne oblake valja zaobići ili preletjeti - ne letjeti kroz cumulonimbus! </a:t>
            </a:r>
          </a:p>
          <a:p>
            <a:r>
              <a:rPr lang="hr-HR" dirty="0"/>
              <a:t>pri preletu IZNAD olujnog oblaka valja se izdići IZNAD vrha oblaka najmanje 300 m (1000 ft) za svakih 5 m/s (10 kt) brzine vjetra.</a:t>
            </a:r>
          </a:p>
          <a:p>
            <a:r>
              <a:rPr lang="hr-HR" dirty="0"/>
              <a:t>Primjerice, ako je brzina vjetra iznad oblaka 20 kt, vrh olujnog oblaka mora se preletjeti na udaljenosti od najmanje 2000 ft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07030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CFFF-8287-4507-A10C-11B36150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hr-HR" dirty="0"/>
              <a:t>Orografski oblaci i vrtložni 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9CE6-37AD-4CB9-B721-93E43161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7" y="1297858"/>
            <a:ext cx="11090787" cy="4879105"/>
          </a:xfrm>
        </p:spPr>
        <p:txBody>
          <a:bodyPr/>
          <a:lstStyle/>
          <a:p>
            <a:r>
              <a:rPr lang="hr-HR" dirty="0"/>
              <a:t>Orografski oblaci -&gt; </a:t>
            </a:r>
            <a:r>
              <a:rPr lang="hr-HR" sz="2400" dirty="0"/>
              <a:t>nastaju uslijed vertikalnih gibanja zraka blizu planine i oblaci   			koji nastaju u tragu zrakoplova uslijed pridodanih jezgara 				kondenzacije putem ispušnih plinova motora</a:t>
            </a:r>
            <a:endParaRPr lang="hr-HR" dirty="0"/>
          </a:p>
          <a:p>
            <a:r>
              <a:rPr lang="hr-HR" dirty="0"/>
              <a:t>Vrtložni oblaci -&gt; </a:t>
            </a:r>
            <a:r>
              <a:rPr lang="hr-HR" sz="2400" dirty="0"/>
              <a:t>nastaju na strani padine u zavjetrini</a:t>
            </a:r>
          </a:p>
          <a:p>
            <a:pPr marL="2286000" lvl="5" indent="0">
              <a:buNone/>
            </a:pPr>
            <a:r>
              <a:rPr lang="hr-HR" sz="2400" dirty="0"/>
              <a:t>- Valna struja praćena stacionarnim vrtlozima sa horizontalnom osi -&gt; u gornjem dijelu nastaju oblaci u obliku valjka -&gt; vrtložni oblaci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36BB7-C152-48AE-877F-3A4756812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32" y="3859188"/>
            <a:ext cx="3561861" cy="27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56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F228FA-3AEE-4FAC-BA22-09D51E5CA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6" y="184383"/>
            <a:ext cx="5717054" cy="31192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333D0-E0E1-4C0D-9E5E-86528413F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0069"/>
            <a:ext cx="5809710" cy="4153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7667A-BA58-43CC-A15A-E950E7B34326}"/>
              </a:ext>
            </a:extLst>
          </p:cNvPr>
          <p:cNvSpPr txBox="1"/>
          <p:nvPr/>
        </p:nvSpPr>
        <p:spPr>
          <a:xfrm>
            <a:off x="8170607" y="2015613"/>
            <a:ext cx="2025445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Lenticularis</a:t>
            </a:r>
          </a:p>
        </p:txBody>
      </p:sp>
    </p:spTree>
    <p:extLst>
      <p:ext uri="{BB962C8B-B14F-4D97-AF65-F5344CB8AC3E}">
        <p14:creationId xmlns:p14="http://schemas.microsoft.com/office/powerpoint/2010/main" val="8823718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F511-A59D-4A76-A9E9-3D9409DA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027"/>
          </a:xfrm>
        </p:spPr>
        <p:txBody>
          <a:bodyPr/>
          <a:lstStyle/>
          <a:p>
            <a:r>
              <a:rPr lang="hr-HR" dirty="0"/>
              <a:t>Konvergencijski 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2D32C-205B-42D7-8F79-AA46C516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/>
          <a:lstStyle/>
          <a:p>
            <a:r>
              <a:rPr lang="hr-HR" dirty="0"/>
              <a:t>Nastaju prilikom vodoravne konvergencije tj. zbližavanja zraka u prizemnom sloju atmosfere</a:t>
            </a:r>
          </a:p>
          <a:p>
            <a:r>
              <a:rPr lang="hr-HR" dirty="0"/>
              <a:t>Zbližavanjem zraka na velikom području te vertikalnim dizanjem zraka uz ohlađivanje, uz dovoljnu količinu vodene pare, na razini kondenzacije nastaje oblak -&gt; kiša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AF3E9-90A0-4653-8A2C-A57AA1A5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11" y="3545020"/>
            <a:ext cx="6106377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93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4E97-A315-47E7-92CD-5872DFFA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hr-HR" dirty="0"/>
              <a:t>Količina oblaka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7ACD-E961-4F23-92BE-FC95D0A8E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852"/>
            <a:ext cx="9796272" cy="4820111"/>
          </a:xfrm>
        </p:spPr>
        <p:txBody>
          <a:bodyPr/>
          <a:lstStyle/>
          <a:p>
            <a:r>
              <a:rPr lang="hr-HR" dirty="0"/>
              <a:t>Procjenjuje se promatranjem neba tako da se gleda koliki je dio neba prekriven oblacima</a:t>
            </a:r>
          </a:p>
          <a:p>
            <a:r>
              <a:rPr lang="hr-HR" dirty="0"/>
              <a:t>U zrakoplovnoj meteorologiji pokrivenost neba oblacima označuje se u osminama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211F0-C7A4-4F17-AC02-0A2FD770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75" y="3326835"/>
            <a:ext cx="3664375" cy="3292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A6C35-CA5C-4122-B3C8-38660811E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95" y="3336632"/>
            <a:ext cx="3664375" cy="3273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2D7A8-E27B-4166-B74E-3D640B6D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05" y="2048256"/>
            <a:ext cx="800212" cy="45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827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68999-7E85-4266-87BC-C7592B9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4692292"/>
          </a:xfrm>
        </p:spPr>
        <p:txBody>
          <a:bodyPr/>
          <a:lstStyle/>
          <a:p>
            <a:r>
              <a:rPr lang="hr-HR" dirty="0"/>
              <a:t>Kod određivanja pokrivenosti neba oblacima, manja se važnost pridaje oblacima koji su bliže obzoru iz dva razloga: </a:t>
            </a:r>
          </a:p>
          <a:p>
            <a:pPr lvl="1"/>
            <a:r>
              <a:rPr lang="hr-HR" dirty="0"/>
              <a:t>promatraču se čini da je nebeski svod prividno spljošten </a:t>
            </a:r>
          </a:p>
          <a:p>
            <a:pPr lvl="1"/>
            <a:r>
              <a:rPr lang="hr-HR" dirty="0"/>
              <a:t>zbog pojave prividnog prekrivanja dijelova neba bez oblaka s niskim oblacima koji su bliže promatraču</a:t>
            </a:r>
          </a:p>
        </p:txBody>
      </p:sp>
    </p:spTree>
    <p:extLst>
      <p:ext uri="{BB962C8B-B14F-4D97-AF65-F5344CB8AC3E}">
        <p14:creationId xmlns:p14="http://schemas.microsoft.com/office/powerpoint/2010/main" val="1365837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07BA4-C5D8-42D3-8003-D58587D8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Izračunavanje visine baze oblaka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B7418-018D-4E87-B2B7-8C979A19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sz="18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pt-BR" dirty="0"/>
              <a:t>H K = (T</a:t>
            </a:r>
            <a:r>
              <a:rPr lang="hr-HR" dirty="0"/>
              <a:t>(</a:t>
            </a:r>
            <a:r>
              <a:rPr lang="pt-BR" dirty="0"/>
              <a:t>Z</a:t>
            </a:r>
            <a:r>
              <a:rPr lang="hr-HR" dirty="0"/>
              <a:t>)</a:t>
            </a:r>
            <a:r>
              <a:rPr lang="pt-BR" dirty="0"/>
              <a:t> – T</a:t>
            </a:r>
            <a:r>
              <a:rPr lang="hr-HR" dirty="0"/>
              <a:t>(</a:t>
            </a:r>
            <a:r>
              <a:rPr lang="pt-BR" dirty="0"/>
              <a:t>R</a:t>
            </a:r>
            <a:r>
              <a:rPr lang="hr-HR" dirty="0"/>
              <a:t>)</a:t>
            </a:r>
            <a:r>
              <a:rPr lang="pt-BR" dirty="0"/>
              <a:t>) </a:t>
            </a:r>
            <a:r>
              <a:rPr lang="hr-HR" dirty="0"/>
              <a:t>x 123</a:t>
            </a:r>
          </a:p>
          <a:p>
            <a:endParaRPr lang="hr-HR" dirty="0"/>
          </a:p>
          <a:p>
            <a:r>
              <a:rPr lang="hr-HR" dirty="0"/>
              <a:t>T Z = temperatura zraka </a:t>
            </a:r>
          </a:p>
          <a:p>
            <a:r>
              <a:rPr lang="hr-HR" dirty="0"/>
              <a:t>T R = temperatura rosišta</a:t>
            </a:r>
          </a:p>
        </p:txBody>
      </p:sp>
    </p:spTree>
    <p:extLst>
      <p:ext uri="{BB962C8B-B14F-4D97-AF65-F5344CB8AC3E}">
        <p14:creationId xmlns:p14="http://schemas.microsoft.com/office/powerpoint/2010/main" val="3657146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A22B-05CF-45A3-9DB6-20222276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/>
          <a:lstStyle/>
          <a:p>
            <a:r>
              <a:rPr lang="hr-HR" dirty="0"/>
              <a:t>Frontalni 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E1CF-768E-44DD-A4F4-8D740D70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008"/>
            <a:ext cx="10515600" cy="4969955"/>
          </a:xfrm>
        </p:spPr>
        <p:txBody>
          <a:bodyPr/>
          <a:lstStyle/>
          <a:p>
            <a:r>
              <a:rPr lang="hr-HR" dirty="0"/>
              <a:t>Atmosferska fronta je prijelazno područje izmeñu dviju zračnih masa.</a:t>
            </a:r>
          </a:p>
          <a:p>
            <a:r>
              <a:rPr lang="hr-HR" dirty="0"/>
              <a:t>Nastaju uzdizanjem toplog zraka u frontalnu plohu, na mjestu susreta dviju zračnih masa različitih osobina</a:t>
            </a:r>
          </a:p>
          <a:p>
            <a:r>
              <a:rPr lang="hr-HR" dirty="0"/>
              <a:t>Moguće uzdizanje zraka uz toplu fontalnu plohu</a:t>
            </a:r>
          </a:p>
          <a:p>
            <a:r>
              <a:rPr lang="hr-HR" dirty="0"/>
              <a:t>Moguće uzdizanje zraka uz hladnu frontalnu plohu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73828-949D-4B9D-A12F-C00221AE2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64" y="3691985"/>
            <a:ext cx="4784872" cy="28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87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DFEBC36-CC51-449E-B9A2-8DB786368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0" y="445427"/>
            <a:ext cx="7677473" cy="5967145"/>
          </a:xfrm>
        </p:spPr>
      </p:pic>
    </p:spTree>
    <p:extLst>
      <p:ext uri="{BB962C8B-B14F-4D97-AF65-F5344CB8AC3E}">
        <p14:creationId xmlns:p14="http://schemas.microsoft.com/office/powerpoint/2010/main" val="341392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12EAB-A7FF-4791-B411-8EC588220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3" y="497617"/>
            <a:ext cx="6331787" cy="5862766"/>
          </a:xfrm>
        </p:spPr>
      </p:pic>
    </p:spTree>
    <p:extLst>
      <p:ext uri="{BB962C8B-B14F-4D97-AF65-F5344CB8AC3E}">
        <p14:creationId xmlns:p14="http://schemas.microsoft.com/office/powerpoint/2010/main" val="2986686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E2524-FF07-428A-8050-404DABAEA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0120"/>
            <a:ext cx="10515600" cy="521684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Atmosferske fronte, kao i ostali atmosferski sustavi imaju svoj životni vijek − nastaju, traju neko vrijeme i onda nestaju</a:t>
            </a:r>
          </a:p>
          <a:p>
            <a:r>
              <a:rPr lang="pt-BR" dirty="0"/>
              <a:t>Proces stvaranja ili jačanja fronte je </a:t>
            </a:r>
            <a:r>
              <a:rPr lang="pt-BR" b="1" i="1" dirty="0"/>
              <a:t>frontogeneza.</a:t>
            </a:r>
            <a:endParaRPr lang="hr-HR" b="1" i="1" dirty="0"/>
          </a:p>
          <a:p>
            <a:r>
              <a:rPr lang="hr-HR" dirty="0"/>
              <a:t>Proces slabljenja ili nestanka fronte naziva se </a:t>
            </a:r>
            <a:r>
              <a:rPr lang="hr-HR" b="1" i="1" dirty="0"/>
              <a:t>frontoliza.</a:t>
            </a:r>
          </a:p>
          <a:p>
            <a:r>
              <a:rPr lang="hr-HR" dirty="0"/>
              <a:t>S obzirom na termodinamičke značajke zračnih masa, razlikuju se: </a:t>
            </a:r>
          </a:p>
          <a:p>
            <a:pPr lvl="1"/>
            <a:r>
              <a:rPr lang="hr-HR" dirty="0"/>
              <a:t>topla fronta </a:t>
            </a:r>
          </a:p>
          <a:p>
            <a:pPr lvl="1"/>
            <a:r>
              <a:rPr lang="hr-HR" dirty="0"/>
              <a:t>hladna fronta </a:t>
            </a:r>
          </a:p>
          <a:p>
            <a:pPr lvl="1"/>
            <a:r>
              <a:rPr lang="hr-HR" dirty="0"/>
              <a:t>okludirana fronta </a:t>
            </a:r>
          </a:p>
          <a:p>
            <a:r>
              <a:rPr lang="hr-HR" dirty="0">
                <a:solidFill>
                  <a:srgbClr val="FF0000"/>
                </a:solidFill>
              </a:rPr>
              <a:t>Promjena smjera vjetra, tlaka i temperature zraka pri prolazu fronte (fronta se giba od zapada prema istoku). </a:t>
            </a:r>
          </a:p>
          <a:p>
            <a:r>
              <a:rPr lang="hr-HR" dirty="0">
                <a:solidFill>
                  <a:srgbClr val="FF0000"/>
                </a:solidFill>
              </a:rPr>
              <a:t>Prije fronte je topao zrak i puše jugozapadni vjetar, a nakon fronte dolazi hladan zrak uz sjeverozapadni vjetar. </a:t>
            </a:r>
            <a:endParaRPr lang="hr-H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510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AA39-2529-4C1F-9227-26745BDB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059"/>
          </a:xfrm>
        </p:spPr>
        <p:txBody>
          <a:bodyPr/>
          <a:lstStyle/>
          <a:p>
            <a:r>
              <a:rPr lang="hr-HR" dirty="0"/>
              <a:t>Topla fronta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D580B-36DB-4DDC-A6E1-D6196F62A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Topla fronta nastaje kada napreduje topliji zrak pri čemu se topao zrak uzdiže iznad klina hladnog zraka koji se postupno povlači. </a:t>
            </a:r>
          </a:p>
          <a:p>
            <a:r>
              <a:rPr lang="hr-HR" dirty="0"/>
              <a:t>Nailazak tople fronte obično se osjeća kao zatopljenje. </a:t>
            </a:r>
          </a:p>
          <a:p>
            <a:r>
              <a:rPr lang="hr-HR" dirty="0"/>
              <a:t>Na prizemnoj sinoptičkoj karti topla fronta se označuje crvenom bojom kao crta s popunjenim polukružićima okrenutim prema smjeru napredovanja toplog zraka 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7E30-8BE2-4BC9-9BDB-C7F962E3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4" y="5058894"/>
            <a:ext cx="6663072" cy="7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DF35-BE3F-4752-AA88-659AAAF7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Hladna fronta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9EE8-69B2-4C43-B548-56EBA0B3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Hladna fronta nastaje kada napreduje hladna zračna masa, dok se topla zračna masa povlači, i to na taj način da se klin hladnog zraka podvlači pod topli zrak. </a:t>
            </a:r>
          </a:p>
          <a:p>
            <a:r>
              <a:rPr lang="hr-HR" dirty="0"/>
              <a:t>Nailazak hladne fronte obično se osjeća kao zahlađenje.</a:t>
            </a:r>
          </a:p>
          <a:p>
            <a:r>
              <a:rPr lang="hr-HR" dirty="0"/>
              <a:t>Na prizemnoj sinoptičkoj karti hladna se fronta označuje plavom bojom kao crta s popunjenim trokutićima okrenutim prema smjeru napredovanja hladnog zraka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F6BB6-349F-48DF-90F1-EF86D8F3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50" y="5163858"/>
            <a:ext cx="4702202" cy="5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78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778E-7E5B-47D1-870C-62C32CB2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Okluzija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BC8D9-0D37-4288-89C7-AAFAE3E41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Okludirana fronta nastaje kada hladna fronta sustigne toplu, pri čemu se topao zrak diže uvis. </a:t>
            </a:r>
          </a:p>
          <a:p>
            <a:r>
              <a:rPr lang="hr-HR" dirty="0"/>
              <a:t>Na prizemnoj sinoptičkoj karti okluzija se označuje ljubičastom bojom kao crta sa spojenim polukružićem i trokutićem usmjerenima prema pravcu napredovanja okludirane fronte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E921D-F7AD-4AA7-AF05-4B6898FE4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38243"/>
            <a:ext cx="3552630" cy="7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55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A40-D58E-4B6C-AB78-3044906F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739"/>
          </a:xfrm>
        </p:spPr>
        <p:txBody>
          <a:bodyPr/>
          <a:lstStyle/>
          <a:p>
            <a:r>
              <a:rPr lang="hr-HR" dirty="0"/>
              <a:t>Zračne mase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C555-A0C7-4B77-8C8D-EB76B13F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1618488"/>
            <a:ext cx="10686288" cy="4558475"/>
          </a:xfrm>
        </p:spPr>
        <p:txBody>
          <a:bodyPr>
            <a:normAutofit lnSpcReduction="10000"/>
          </a:bodyPr>
          <a:lstStyle/>
          <a:p>
            <a:r>
              <a:rPr lang="hr-HR" dirty="0"/>
              <a:t>Zračna masa je dio atmosfere koji u duljem vremenskom razdoblju zadržava određena svojstva, a prostire se iznad nekoga većeg područja</a:t>
            </a:r>
          </a:p>
          <a:p>
            <a:r>
              <a:rPr lang="hr-HR" dirty="0"/>
              <a:t>Zračne se mase u prvom redu dijele s obzirom na zemljopisnu širinu izvorišnog područja</a:t>
            </a:r>
          </a:p>
          <a:p>
            <a:pPr lvl="1"/>
            <a:r>
              <a:rPr lang="hr-HR" dirty="0"/>
              <a:t>arktička (ili antarktička) </a:t>
            </a:r>
          </a:p>
          <a:p>
            <a:pPr lvl="1"/>
            <a:r>
              <a:rPr lang="hr-HR" dirty="0"/>
              <a:t>polarna </a:t>
            </a:r>
          </a:p>
          <a:p>
            <a:pPr lvl="1"/>
            <a:r>
              <a:rPr lang="hr-HR" dirty="0"/>
              <a:t>tropska </a:t>
            </a:r>
          </a:p>
          <a:p>
            <a:pPr lvl="1"/>
            <a:r>
              <a:rPr lang="hr-HR" dirty="0"/>
              <a:t>ekvatorijalna </a:t>
            </a:r>
          </a:p>
          <a:p>
            <a:r>
              <a:rPr lang="hr-HR" dirty="0"/>
              <a:t>Ovisno o termodinamičkim svojstvima, zračne mase mogu biti </a:t>
            </a:r>
            <a:r>
              <a:rPr lang="hr-HR" b="1" dirty="0"/>
              <a:t>stabilne ili nestabilne</a:t>
            </a:r>
            <a:r>
              <a:rPr lang="hr-HR" dirty="0"/>
              <a:t>, a ovisno o mjestu nastajanja dijele se na </a:t>
            </a:r>
            <a:r>
              <a:rPr lang="hr-HR" b="1" dirty="0"/>
              <a:t>kontinentalne (nastale iznad kopna) ili maritimne </a:t>
            </a:r>
            <a:r>
              <a:rPr lang="hr-HR" dirty="0"/>
              <a:t>(nastale iznad mora). </a:t>
            </a:r>
          </a:p>
        </p:txBody>
      </p:sp>
    </p:spTree>
    <p:extLst>
      <p:ext uri="{BB962C8B-B14F-4D97-AF65-F5344CB8AC3E}">
        <p14:creationId xmlns:p14="http://schemas.microsoft.com/office/powerpoint/2010/main" val="30886862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02435-A479-4FF3-BEDD-BB7EBD077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5528"/>
            <a:ext cx="10664952" cy="5381435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S obzirom na temperaturu podloge, zračne se mase dijele </a:t>
            </a:r>
            <a:r>
              <a:rPr lang="hr-HR" b="1" dirty="0"/>
              <a:t>na tople, hladne i neutralne.</a:t>
            </a:r>
            <a:r>
              <a:rPr lang="hr-HR" dirty="0"/>
              <a:t> </a:t>
            </a:r>
          </a:p>
          <a:p>
            <a:r>
              <a:rPr lang="hr-HR" dirty="0"/>
              <a:t>Zračna masa koja je hladnija od podloge naziva se hladna zračna masa, masa koja je toplija od podloge - topla zračna masa, dok masa koja ima podjednaku temperaturu s podlogom - neutralna zračna masa</a:t>
            </a:r>
          </a:p>
          <a:p>
            <a:r>
              <a:rPr lang="hr-HR" b="1" dirty="0"/>
              <a:t>Kada hladna zračna masa naiđe na topliju podlogu, njezin se prizemni sloj grije te tako ona postaje nestabilna</a:t>
            </a:r>
          </a:p>
          <a:p>
            <a:r>
              <a:rPr lang="hr-HR" dirty="0"/>
              <a:t>Primjerice, kada zimi hladan zrak iz unutrašnjosti Hrvatske s burom prodre na Jadran, tada on nad Jadranom postaje nestabilan te se javljaju Cu i Sc oblaci, ovisno o količini vlage</a:t>
            </a:r>
          </a:p>
          <a:p>
            <a:r>
              <a:rPr lang="hr-HR" b="1" dirty="0"/>
              <a:t>Kada topao zrak naiđe na hladniju podlogu, njegov se prizemni dio hladi te zračna masa postaje stabilna. </a:t>
            </a:r>
          </a:p>
          <a:p>
            <a:r>
              <a:rPr lang="hr-HR" dirty="0"/>
              <a:t>Takva je pojava u našim krajevima poznata, primjerice, kada sa slabim jugozapadnim i južnim vjetrovima u unutrašnjost Hrvatske pritječe topao (i vlažan) zrak sa Sredozemlja. </a:t>
            </a:r>
          </a:p>
          <a:p>
            <a:r>
              <a:rPr lang="hr-HR" dirty="0"/>
              <a:t>Tada se stvara inverzija na vrhu prizemnog ohlađenog sloja te se pojavljuju povoljni uvjeti za stvaranje prizemne magle ili niskih stratus oblaka. </a:t>
            </a:r>
          </a:p>
        </p:txBody>
      </p:sp>
    </p:spTree>
    <p:extLst>
      <p:ext uri="{BB962C8B-B14F-4D97-AF65-F5344CB8AC3E}">
        <p14:creationId xmlns:p14="http://schemas.microsoft.com/office/powerpoint/2010/main" val="21165758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52A6-7F2E-4888-BF4C-D6E1B7B5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hr-HR" dirty="0"/>
              <a:t>Anticiklona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C7003-7199-48E8-B933-95EAE96B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10515600" cy="4933379"/>
          </a:xfrm>
        </p:spPr>
        <p:txBody>
          <a:bodyPr/>
          <a:lstStyle/>
          <a:p>
            <a:r>
              <a:rPr lang="hr-HR" dirty="0"/>
              <a:t>Anticiklona je područje povišenog tlaka zraka</a:t>
            </a:r>
          </a:p>
          <a:p>
            <a:r>
              <a:rPr lang="hr-HR" dirty="0"/>
              <a:t>Na prizemnoj meteorološkoj karti tada možemo nacrtati zatvorene izobare pri čemu je najviši tlak u sredini, a smjer vjetra oko središta anticiklone je u smjeru kazaljke na satu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000F9-7BE1-48FD-8DD4-3B49788DD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91" y="3132117"/>
            <a:ext cx="3882818" cy="33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4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ED6B-97DA-4955-B030-CB6306E2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323"/>
          </a:xfrm>
        </p:spPr>
        <p:txBody>
          <a:bodyPr/>
          <a:lstStyle/>
          <a:p>
            <a:r>
              <a:rPr lang="hr-HR" dirty="0"/>
              <a:t>Vrijeme u anticikloni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34E9-B9A8-45D2-819A-2D1A66E2D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435608"/>
            <a:ext cx="10695432" cy="4741355"/>
          </a:xfrm>
        </p:spPr>
        <p:txBody>
          <a:bodyPr/>
          <a:lstStyle/>
          <a:p>
            <a:r>
              <a:rPr lang="hr-HR" dirty="0"/>
              <a:t>Stabilne vremenske prilike u anticikloni posljedica su spuštanja zraka iznad središta.</a:t>
            </a:r>
          </a:p>
          <a:p>
            <a:r>
              <a:rPr lang="hr-HR" dirty="0"/>
              <a:t>Tada je u našim krajevima velika vjerojatnost ljeti za vedro vrijeme, a zimi za stvaranje prizemne magle ili niske stratusne naoblake. </a:t>
            </a:r>
          </a:p>
          <a:p>
            <a:r>
              <a:rPr lang="hr-HR" dirty="0"/>
              <a:t>U slučaju jače izraženog spuštanja zraka adijabatički učinci zagrijavanja pri spuštanju mogu biti glavnim uzročnikom jačeg otopljenja pri tlu </a:t>
            </a:r>
          </a:p>
        </p:txBody>
      </p:sp>
    </p:spTree>
    <p:extLst>
      <p:ext uri="{BB962C8B-B14F-4D97-AF65-F5344CB8AC3E}">
        <p14:creationId xmlns:p14="http://schemas.microsoft.com/office/powerpoint/2010/main" val="17049808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C3F9-0124-44A6-9133-4B782B8E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059"/>
          </a:xfrm>
        </p:spPr>
        <p:txBody>
          <a:bodyPr/>
          <a:lstStyle/>
          <a:p>
            <a:r>
              <a:rPr lang="hr-HR" dirty="0"/>
              <a:t>Ciklona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090B-833C-4756-8704-DCC0588A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728"/>
            <a:ext cx="10515600" cy="4924235"/>
          </a:xfrm>
        </p:spPr>
        <p:txBody>
          <a:bodyPr/>
          <a:lstStyle/>
          <a:p>
            <a:r>
              <a:rPr lang="hr-HR" dirty="0"/>
              <a:t>Ciklona je područje sniženog tlaka zraka</a:t>
            </a:r>
          </a:p>
          <a:p>
            <a:r>
              <a:rPr lang="hr-HR" dirty="0"/>
              <a:t>Na prizemnoj meteorološkoj karti tada možemo nacrtati zatvorene izobare pri čemu je najniži tlak u sredini, a smjer vjetra oko središta ciklone je obratno od smjera kazaljke na satu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33354-2E5F-404D-AEE5-D793BE8F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29" y="3429000"/>
            <a:ext cx="3524742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28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F39A-4C53-4FB0-A41B-A2B4324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947"/>
            <a:ext cx="10515600" cy="924179"/>
          </a:xfrm>
        </p:spPr>
        <p:txBody>
          <a:bodyPr/>
          <a:lstStyle/>
          <a:p>
            <a:r>
              <a:rPr lang="hr-HR" dirty="0"/>
              <a:t>Vrijeme u cikloni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791DB-2E2A-4F40-AD5B-10A3C748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143126"/>
            <a:ext cx="11356848" cy="5614290"/>
          </a:xfrm>
        </p:spPr>
        <p:txBody>
          <a:bodyPr numCol="2">
            <a:normAutofit/>
          </a:bodyPr>
          <a:lstStyle/>
          <a:p>
            <a:r>
              <a:rPr lang="hr-HR" sz="2400" dirty="0"/>
              <a:t>prikazane su vremenske prilike u cikloni umjerenih širina na sjevernoj hemisferi</a:t>
            </a:r>
          </a:p>
          <a:p>
            <a:r>
              <a:rPr lang="hr-HR" sz="2400" dirty="0"/>
              <a:t>U sredini slike prikazana je horizontalna razdioba toplog (T) i hladnog (H i HH) zraka s pripadnim frontama te prostorna razdioba oborina (iscrtkano područje). </a:t>
            </a:r>
          </a:p>
          <a:p>
            <a:r>
              <a:rPr lang="hr-HR" sz="2400" dirty="0"/>
              <a:t>Na vrhu i dnu slike prikazani su vertikalni presjeci kroz ciklonu: </a:t>
            </a:r>
          </a:p>
          <a:p>
            <a:pPr lvl="1"/>
            <a:r>
              <a:rPr lang="hr-HR" sz="2000" dirty="0"/>
              <a:t>na presjeku CD sjeverno od središta ciklone </a:t>
            </a:r>
          </a:p>
          <a:p>
            <a:pPr lvl="1"/>
            <a:r>
              <a:rPr lang="hr-HR" sz="2000" dirty="0"/>
              <a:t>na presjeku AB južno od središta ciklone. </a:t>
            </a:r>
          </a:p>
          <a:p>
            <a:r>
              <a:rPr lang="hr-HR" sz="2400" dirty="0"/>
              <a:t>Opće je pravilo da je područje oborina na toploj fronti prostranije od područja oborina na hladnoj fronti, ali i da su vremenski procesi na hladnoj fronti intenzivniji i opasniji.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486CD-DA87-4D68-979B-3C6A152D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4" y="326235"/>
            <a:ext cx="3569626" cy="62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E933-B999-45E1-BC72-6087800E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079"/>
          </a:xfrm>
        </p:spPr>
        <p:txBody>
          <a:bodyPr/>
          <a:lstStyle/>
          <a:p>
            <a:r>
              <a:rPr lang="hr-HR" dirty="0"/>
              <a:t>Vertikalna struktura atmosfere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76D7-B8BC-4A3F-A38D-2C53B5B7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Vertikalna struktura atmosfere (stratifikacija) može se razmotriti s obzirom na vertikalnu promjenu:</a:t>
            </a:r>
          </a:p>
          <a:p>
            <a:pPr lvl="1"/>
            <a:r>
              <a:rPr lang="hr-HR" dirty="0"/>
              <a:t>gustoće </a:t>
            </a:r>
          </a:p>
          <a:p>
            <a:pPr lvl="1"/>
            <a:r>
              <a:rPr lang="hr-HR" dirty="0"/>
              <a:t>temperature zraka </a:t>
            </a:r>
          </a:p>
          <a:p>
            <a:pPr lvl="1"/>
            <a:r>
              <a:rPr lang="hr-HR" dirty="0"/>
              <a:t>tlaka zraka </a:t>
            </a:r>
          </a:p>
          <a:p>
            <a:pPr lvl="1"/>
            <a:r>
              <a:rPr lang="hr-HR" dirty="0"/>
              <a:t>vjetra </a:t>
            </a:r>
          </a:p>
          <a:p>
            <a:pPr lvl="1"/>
            <a:r>
              <a:rPr lang="hr-HR" dirty="0"/>
              <a:t>električnih svojstava zraka </a:t>
            </a:r>
          </a:p>
          <a:p>
            <a:pPr lvl="1"/>
            <a:r>
              <a:rPr lang="hr-HR" dirty="0"/>
              <a:t>količine ozona</a:t>
            </a:r>
          </a:p>
        </p:txBody>
      </p:sp>
    </p:spTree>
    <p:extLst>
      <p:ext uri="{BB962C8B-B14F-4D97-AF65-F5344CB8AC3E}">
        <p14:creationId xmlns:p14="http://schemas.microsoft.com/office/powerpoint/2010/main" val="10724069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A22B-05CF-45A3-9DB6-20222276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/>
          <a:lstStyle/>
          <a:p>
            <a:r>
              <a:rPr lang="hr-HR" dirty="0"/>
              <a:t>Frontalni oblaci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E1CF-768E-44DD-A4F4-8D740D70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008"/>
            <a:ext cx="10515600" cy="4969955"/>
          </a:xfrm>
        </p:spPr>
        <p:txBody>
          <a:bodyPr/>
          <a:lstStyle/>
          <a:p>
            <a:r>
              <a:rPr lang="hr-HR" dirty="0"/>
              <a:t>Atmosferska fronta je prijelazno područje izmeñu dviju zračnih masa.</a:t>
            </a:r>
          </a:p>
          <a:p>
            <a:r>
              <a:rPr lang="hr-HR" dirty="0"/>
              <a:t>Nastaju uzdizanjem toplog zraka u frontalnu plohu, na mjestu susreta dviju zračnih masa različitih osobina</a:t>
            </a:r>
          </a:p>
          <a:p>
            <a:r>
              <a:rPr lang="hr-HR" dirty="0"/>
              <a:t>Moguće uzdizanje zraka uz toplu fontalnu plohu</a:t>
            </a:r>
          </a:p>
          <a:p>
            <a:r>
              <a:rPr lang="hr-HR" dirty="0"/>
              <a:t>Moguće uzdizanje zraka uz hladnu frontalnu plohu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73828-949D-4B9D-A12F-C00221AE2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64" y="3691985"/>
            <a:ext cx="4784872" cy="28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76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DFEBC36-CC51-449E-B9A2-8DB786368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0" y="445427"/>
            <a:ext cx="7677473" cy="5967145"/>
          </a:xfrm>
        </p:spPr>
      </p:pic>
    </p:spTree>
    <p:extLst>
      <p:ext uri="{BB962C8B-B14F-4D97-AF65-F5344CB8AC3E}">
        <p14:creationId xmlns:p14="http://schemas.microsoft.com/office/powerpoint/2010/main" val="19250704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E2524-FF07-428A-8050-404DABAEA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0120"/>
            <a:ext cx="10515600" cy="521684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Atmosferske fronte, kao i ostali atmosferski sustavi imaju svoj životni vijek − nastaju, traju neko vrijeme i onda nestaju</a:t>
            </a:r>
          </a:p>
          <a:p>
            <a:r>
              <a:rPr lang="pt-BR" dirty="0"/>
              <a:t>Proces stvaranja ili jačanja fronte je </a:t>
            </a:r>
            <a:r>
              <a:rPr lang="pt-BR" b="1" i="1" dirty="0"/>
              <a:t>frontogeneza.</a:t>
            </a:r>
            <a:endParaRPr lang="hr-HR" b="1" i="1" dirty="0"/>
          </a:p>
          <a:p>
            <a:r>
              <a:rPr lang="hr-HR" dirty="0"/>
              <a:t>Proces slabljenja ili nestanka fronte naziva se </a:t>
            </a:r>
            <a:r>
              <a:rPr lang="hr-HR" b="1" i="1" dirty="0"/>
              <a:t>frontoliza.</a:t>
            </a:r>
          </a:p>
          <a:p>
            <a:r>
              <a:rPr lang="hr-HR" dirty="0"/>
              <a:t>S obzirom na termodinamičke značajke zračnih masa, razlikuju se: </a:t>
            </a:r>
          </a:p>
          <a:p>
            <a:pPr lvl="1"/>
            <a:r>
              <a:rPr lang="hr-HR" dirty="0"/>
              <a:t>topla fronta </a:t>
            </a:r>
          </a:p>
          <a:p>
            <a:pPr lvl="1"/>
            <a:r>
              <a:rPr lang="hr-HR" dirty="0"/>
              <a:t>hladna fronta </a:t>
            </a:r>
          </a:p>
          <a:p>
            <a:pPr lvl="1"/>
            <a:r>
              <a:rPr lang="hr-HR" dirty="0"/>
              <a:t>okludirana fronta </a:t>
            </a:r>
          </a:p>
          <a:p>
            <a:r>
              <a:rPr lang="hr-HR" dirty="0">
                <a:solidFill>
                  <a:srgbClr val="FF0000"/>
                </a:solidFill>
              </a:rPr>
              <a:t>Promjena smjera vjetra, tlaka i temperature zraka pri prolazu fronte (fronta se giba od zapada prema istoku). </a:t>
            </a:r>
          </a:p>
          <a:p>
            <a:r>
              <a:rPr lang="hr-HR" dirty="0">
                <a:solidFill>
                  <a:srgbClr val="FF0000"/>
                </a:solidFill>
              </a:rPr>
              <a:t>Prije fronte je topao zrak i puše jugozapadni vjetar, a nakon fronte dolazi hladan zrak uz sjeverozapadni vjetar. </a:t>
            </a:r>
            <a:endParaRPr lang="hr-H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847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AA39-2529-4C1F-9227-26745BDB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059"/>
          </a:xfrm>
        </p:spPr>
        <p:txBody>
          <a:bodyPr/>
          <a:lstStyle/>
          <a:p>
            <a:r>
              <a:rPr lang="hr-HR" dirty="0"/>
              <a:t>Topla fronta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D580B-36DB-4DDC-A6E1-D6196F62A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Topla fronta nastaje kada napreduje topliji zrak pri čemu se topao zrak uzdiže iznad klina hladnog zraka koji se postupno povlači. </a:t>
            </a:r>
          </a:p>
          <a:p>
            <a:r>
              <a:rPr lang="hr-HR" dirty="0"/>
              <a:t>Nailazak tople fronte obično se osjeća kao zatopljenje. </a:t>
            </a:r>
          </a:p>
          <a:p>
            <a:r>
              <a:rPr lang="hr-HR" dirty="0"/>
              <a:t>Na prizemnoj sinoptičkoj karti topla fronta se označuje crvenom bojom kao crta s popunjenim polukružićima okrenutim prema smjeru napredovanja toplog zraka 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7E30-8BE2-4BC9-9BDB-C7F962E3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4" y="5058894"/>
            <a:ext cx="6663072" cy="7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57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DF35-BE3F-4752-AA88-659AAAF7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Hladna fronta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9EE8-69B2-4C43-B548-56EBA0B3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Hladna fronta nastaje kada napreduje hladna zračna masa, dok se topla zračna masa povlači, i to na taj način da se klin hladnog zraka podvlači pod topli zrak. </a:t>
            </a:r>
          </a:p>
          <a:p>
            <a:r>
              <a:rPr lang="hr-HR" dirty="0"/>
              <a:t>Nailazak hladne fronte obično se osjeća kao zahlađenje.</a:t>
            </a:r>
          </a:p>
          <a:p>
            <a:r>
              <a:rPr lang="hr-HR" dirty="0"/>
              <a:t>Na prizemnoj sinoptičkoj karti hladna se fronta označuje plavom bojom kao crta s popunjenim trokutićima okrenutim prema smjeru napredovanja hladnog zraka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F6BB6-349F-48DF-90F1-EF86D8F3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50" y="5163858"/>
            <a:ext cx="4702202" cy="5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515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778E-7E5B-47D1-870C-62C32CB2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Okluzija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BC8D9-0D37-4288-89C7-AAFAE3E41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Okludirana fronta nastaje kada hladna fronta sustigne toplu, pri čemu se topao zrak diže uvis. </a:t>
            </a:r>
          </a:p>
          <a:p>
            <a:r>
              <a:rPr lang="hr-HR" dirty="0"/>
              <a:t>Na prizemnoj sinoptičkoj karti okluzija se označuje ljubičastom bojom kao crta sa spojenim polukružićem i trokutićem usmjerenima prema pravcu napredovanja okludirane fronte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E921D-F7AD-4AA7-AF05-4B6898FE4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38243"/>
            <a:ext cx="3552630" cy="7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77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2A40-D58E-4B6C-AB78-3044906F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739"/>
          </a:xfrm>
        </p:spPr>
        <p:txBody>
          <a:bodyPr/>
          <a:lstStyle/>
          <a:p>
            <a:r>
              <a:rPr lang="hr-HR" dirty="0"/>
              <a:t>Zračne mase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C555-A0C7-4B77-8C8D-EB76B13F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1618488"/>
            <a:ext cx="10686288" cy="4558475"/>
          </a:xfrm>
        </p:spPr>
        <p:txBody>
          <a:bodyPr>
            <a:normAutofit lnSpcReduction="10000"/>
          </a:bodyPr>
          <a:lstStyle/>
          <a:p>
            <a:r>
              <a:rPr lang="hr-HR" dirty="0"/>
              <a:t>Zračna masa je dio atmosfere koji u duljem vremenskom razdoblju zadržava određena svojstva, a prostire se iznad nekoga većeg područja</a:t>
            </a:r>
          </a:p>
          <a:p>
            <a:r>
              <a:rPr lang="hr-HR" dirty="0"/>
              <a:t>Zračne se mase u prvom redu dijele s obzirom na zemljopisnu širinu izvorišnog područja</a:t>
            </a:r>
          </a:p>
          <a:p>
            <a:pPr lvl="1"/>
            <a:r>
              <a:rPr lang="hr-HR" dirty="0"/>
              <a:t>arktička (ili antarktička) </a:t>
            </a:r>
          </a:p>
          <a:p>
            <a:pPr lvl="1"/>
            <a:r>
              <a:rPr lang="hr-HR" dirty="0"/>
              <a:t>polarna </a:t>
            </a:r>
          </a:p>
          <a:p>
            <a:pPr lvl="1"/>
            <a:r>
              <a:rPr lang="hr-HR" dirty="0"/>
              <a:t>tropska </a:t>
            </a:r>
          </a:p>
          <a:p>
            <a:pPr lvl="1"/>
            <a:r>
              <a:rPr lang="hr-HR" dirty="0"/>
              <a:t>ekvatorijalna </a:t>
            </a:r>
          </a:p>
          <a:p>
            <a:r>
              <a:rPr lang="hr-HR" dirty="0"/>
              <a:t>Ovisno o termodinamičkim svojstvima, zračne mase mogu biti </a:t>
            </a:r>
            <a:r>
              <a:rPr lang="hr-HR" b="1" dirty="0"/>
              <a:t>stabilne ili nestabilne</a:t>
            </a:r>
            <a:r>
              <a:rPr lang="hr-HR" dirty="0"/>
              <a:t>, a ovisno o mjestu nastajanja dijele se na </a:t>
            </a:r>
            <a:r>
              <a:rPr lang="hr-HR" b="1" dirty="0"/>
              <a:t>kontinentalne (nastale iznad kopna) ili maritimne </a:t>
            </a:r>
            <a:r>
              <a:rPr lang="hr-HR" dirty="0"/>
              <a:t>(nastale iznad mora). </a:t>
            </a:r>
          </a:p>
        </p:txBody>
      </p:sp>
    </p:spTree>
    <p:extLst>
      <p:ext uri="{BB962C8B-B14F-4D97-AF65-F5344CB8AC3E}">
        <p14:creationId xmlns:p14="http://schemas.microsoft.com/office/powerpoint/2010/main" val="35804445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02435-A479-4FF3-BEDD-BB7EBD077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5528"/>
            <a:ext cx="10664952" cy="5381435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S obzirom na temperaturu podloge, zračne se mase dijele </a:t>
            </a:r>
            <a:r>
              <a:rPr lang="hr-HR" b="1" dirty="0"/>
              <a:t>na tople, hladne i neutralne.</a:t>
            </a:r>
            <a:r>
              <a:rPr lang="hr-HR" dirty="0"/>
              <a:t> </a:t>
            </a:r>
          </a:p>
          <a:p>
            <a:r>
              <a:rPr lang="hr-HR" dirty="0"/>
              <a:t>Zračna masa koja je hladnija od podloge naziva se hladna zračna masa, masa koja je toplija od podloge - topla zračna masa, dok masa koja ima podjednaku temperaturu s podlogom - neutralna zračna masa</a:t>
            </a:r>
          </a:p>
          <a:p>
            <a:r>
              <a:rPr lang="hr-HR" b="1" dirty="0"/>
              <a:t>Kada hladna zračna masa naiđe na topliju podlogu, njezin se prizemni sloj grije te tako ona postaje nestabilna</a:t>
            </a:r>
          </a:p>
          <a:p>
            <a:r>
              <a:rPr lang="hr-HR" dirty="0"/>
              <a:t>Primjerice, kada zimi hladan zrak iz unutrašnjosti Hrvatske s burom prodre na Jadran, tada on nad Jadranom postaje nestabilan te se javljaju Cu i Sc oblaci, ovisno o količini vlage</a:t>
            </a:r>
          </a:p>
          <a:p>
            <a:r>
              <a:rPr lang="hr-HR" b="1" dirty="0"/>
              <a:t>Kada topao zrak naiđe na hladniju podlogu, njegov se prizemni dio hladi te zračna masa postaje stabilna. </a:t>
            </a:r>
          </a:p>
          <a:p>
            <a:r>
              <a:rPr lang="hr-HR" dirty="0"/>
              <a:t>Takva je pojava u našim krajevima poznata, primjerice, kada sa slabim jugozapadnim i južnim vjetrovima u unutrašnjost Hrvatske pritječe topao (i vlažan) zrak sa Sredozemlja. </a:t>
            </a:r>
          </a:p>
          <a:p>
            <a:r>
              <a:rPr lang="hr-HR" dirty="0"/>
              <a:t>Tada se stvara inverzija na vrhu prizemnog ohlađenog sloja te se pojavljuju povoljni uvjeti za stvaranje prizemne magle ili niskih stratus oblaka. </a:t>
            </a:r>
          </a:p>
        </p:txBody>
      </p:sp>
    </p:spTree>
    <p:extLst>
      <p:ext uri="{BB962C8B-B14F-4D97-AF65-F5344CB8AC3E}">
        <p14:creationId xmlns:p14="http://schemas.microsoft.com/office/powerpoint/2010/main" val="1444629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52A6-7F2E-4888-BF4C-D6E1B7B5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hr-HR" dirty="0"/>
              <a:t>Anticiklona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C7003-7199-48E8-B933-95EAE96B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10515600" cy="4933379"/>
          </a:xfrm>
        </p:spPr>
        <p:txBody>
          <a:bodyPr/>
          <a:lstStyle/>
          <a:p>
            <a:r>
              <a:rPr lang="hr-HR" dirty="0"/>
              <a:t>Anticiklona je područje povišenog tlaka zraka</a:t>
            </a:r>
          </a:p>
          <a:p>
            <a:r>
              <a:rPr lang="hr-HR" dirty="0"/>
              <a:t>Na prizemnoj meteorološkoj karti tada možemo nacrtati zatvorene izobare pri čemu je najviši tlak u sredini, a smjer vjetra oko središta anticiklone je u smjeru kazaljke na satu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000F9-7BE1-48FD-8DD4-3B49788DD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91" y="3132117"/>
            <a:ext cx="3882818" cy="33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442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ED6B-97DA-4955-B030-CB6306E2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323"/>
          </a:xfrm>
        </p:spPr>
        <p:txBody>
          <a:bodyPr/>
          <a:lstStyle/>
          <a:p>
            <a:r>
              <a:rPr lang="hr-HR" dirty="0"/>
              <a:t>Vrijeme u anticikloni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34E9-B9A8-45D2-819A-2D1A66E2D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435608"/>
            <a:ext cx="10695432" cy="4741355"/>
          </a:xfrm>
        </p:spPr>
        <p:txBody>
          <a:bodyPr/>
          <a:lstStyle/>
          <a:p>
            <a:r>
              <a:rPr lang="hr-HR" dirty="0"/>
              <a:t>Stabilne vremenske prilike u anticikloni posljedica su spuštanja zraka iznad središta.</a:t>
            </a:r>
          </a:p>
          <a:p>
            <a:r>
              <a:rPr lang="hr-HR" dirty="0"/>
              <a:t>Tada je u našim krajevima velika vjerojatnost ljeti za vedro vrijeme, a zimi za stvaranje prizemne magle ili niske stratusne naoblake. </a:t>
            </a:r>
          </a:p>
          <a:p>
            <a:r>
              <a:rPr lang="hr-HR" dirty="0"/>
              <a:t>U slučaju jače izraženog spuštanja zraka adijabatički učinci zagrijavanja pri spuštanju mogu biti glavnim uzročnikom jačeg otopljenja pri tlu </a:t>
            </a:r>
          </a:p>
        </p:txBody>
      </p:sp>
    </p:spTree>
    <p:extLst>
      <p:ext uri="{BB962C8B-B14F-4D97-AF65-F5344CB8AC3E}">
        <p14:creationId xmlns:p14="http://schemas.microsoft.com/office/powerpoint/2010/main" val="387166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8452</Words>
  <Application>Microsoft Office PowerPoint</Application>
  <PresentationFormat>Widescreen</PresentationFormat>
  <Paragraphs>704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5" baseType="lpstr">
      <vt:lpstr>Arial</vt:lpstr>
      <vt:lpstr>Calibri</vt:lpstr>
      <vt:lpstr>Calibri Light</vt:lpstr>
      <vt:lpstr>Cambria</vt:lpstr>
      <vt:lpstr>Times New Roman</vt:lpstr>
      <vt:lpstr>Verdana</vt:lpstr>
      <vt:lpstr>Office Theme</vt:lpstr>
      <vt:lpstr>METEOROLOGIJA</vt:lpstr>
      <vt:lpstr>PowerPoint Presentation</vt:lpstr>
      <vt:lpstr>ATMOSFERA</vt:lpstr>
      <vt:lpstr>PowerPoint Presentation</vt:lpstr>
      <vt:lpstr>Sastavni dijelovi atmosfere</vt:lpstr>
      <vt:lpstr>Podjela atmosfere prema kemijskom sastavu</vt:lpstr>
      <vt:lpstr>Međunarodna standardna atmosfera</vt:lpstr>
      <vt:lpstr>PowerPoint Presentation</vt:lpstr>
      <vt:lpstr>Vertikalna struktura atmosfere</vt:lpstr>
      <vt:lpstr>Gustoća</vt:lpstr>
      <vt:lpstr>PowerPoint Presentation</vt:lpstr>
      <vt:lpstr>Temperatura zraka</vt:lpstr>
      <vt:lpstr>PowerPoint Presentation</vt:lpstr>
      <vt:lpstr>PowerPoint Presentation</vt:lpstr>
      <vt:lpstr>PowerPoint Presentation</vt:lpstr>
      <vt:lpstr>Prizemna temperatura zraka</vt:lpstr>
      <vt:lpstr>PowerPoint Presentation</vt:lpstr>
      <vt:lpstr>PowerPoint Presentation</vt:lpstr>
      <vt:lpstr>PowerPoint Presentation</vt:lpstr>
      <vt:lpstr>TLAK ZRAKA</vt:lpstr>
      <vt:lpstr>PowerPoint Presentation</vt:lpstr>
      <vt:lpstr>Vertikalna promjena tlaka zraka</vt:lpstr>
      <vt:lpstr>PowerPoint Presentation</vt:lpstr>
      <vt:lpstr>PowerPoint Presentation</vt:lpstr>
      <vt:lpstr>Utjecaj tlaka na letenje</vt:lpstr>
      <vt:lpstr>VJETAR</vt:lpstr>
      <vt:lpstr>PowerPoint Presentation</vt:lpstr>
      <vt:lpstr>PowerPoint Presentation</vt:lpstr>
      <vt:lpstr>Brzina vjetra</vt:lpstr>
      <vt:lpstr>Smjer vjetra</vt:lpstr>
      <vt:lpstr>Mjerenje vjetra</vt:lpstr>
      <vt:lpstr>PowerPoint Presentation</vt:lpstr>
      <vt:lpstr>Oznake vjetra</vt:lpstr>
      <vt:lpstr>PowerPoint Presentation</vt:lpstr>
      <vt:lpstr>PowerPoint Presentation</vt:lpstr>
      <vt:lpstr>Mjesni i regionalni vjetrovi</vt:lpstr>
      <vt:lpstr>Gradijentni vjetar</vt:lpstr>
      <vt:lpstr>Utjecaj vjetra na smjer leta</vt:lpstr>
      <vt:lpstr>PowerPoint Presentation</vt:lpstr>
      <vt:lpstr>PowerPoint Presentation</vt:lpstr>
      <vt:lpstr>Smicanje vjetra</vt:lpstr>
      <vt:lpstr>Termalni vjetar</vt:lpstr>
      <vt:lpstr>PowerPoint Presentation</vt:lpstr>
      <vt:lpstr>Turbulencija</vt:lpstr>
      <vt:lpstr>Konvergencija i divergencija</vt:lpstr>
      <vt:lpstr>PowerPoint Presentation</vt:lpstr>
      <vt:lpstr>VODA U ATMOSFERI</vt:lpstr>
      <vt:lpstr>Vlažnost zraka</vt:lpstr>
      <vt:lpstr>PowerPoint Presentation</vt:lpstr>
      <vt:lpstr>PowerPoint Presentation</vt:lpstr>
      <vt:lpstr>Q - kodovi</vt:lpstr>
      <vt:lpstr>PowerPoint Presentation</vt:lpstr>
      <vt:lpstr>OBLACI</vt:lpstr>
      <vt:lpstr>PowerPoint Presentation</vt:lpstr>
      <vt:lpstr>Nastajanje oblaka</vt:lpstr>
      <vt:lpstr>PowerPoint Presentation</vt:lpstr>
      <vt:lpstr>Podjela oblaka</vt:lpstr>
      <vt:lpstr>PowerPoint Presentation</vt:lpstr>
      <vt:lpstr>Visoki oblaci ili oblaci gornjeg kata</vt:lpstr>
      <vt:lpstr>PowerPoint Presentation</vt:lpstr>
      <vt:lpstr>Srednji oblaci ili oblaci srednjeg kata</vt:lpstr>
      <vt:lpstr>PowerPoint Presentation</vt:lpstr>
      <vt:lpstr>Niski oblaci ili oblaci donjeg kata</vt:lpstr>
      <vt:lpstr>PowerPoint Presentation</vt:lpstr>
      <vt:lpstr>Oblaci vertikalnog razvoja ili termičke konvenkcije</vt:lpstr>
      <vt:lpstr>Cumulus (Cu)</vt:lpstr>
      <vt:lpstr>PowerPoint Presentation</vt:lpstr>
      <vt:lpstr>PowerPoint Presentation</vt:lpstr>
      <vt:lpstr>PowerPoint Presentation</vt:lpstr>
      <vt:lpstr>Životni ciklus Cumulonimbusa</vt:lpstr>
      <vt:lpstr>PowerPoint Presentation</vt:lpstr>
      <vt:lpstr>Orografski oblaci i vrtložni oblaci</vt:lpstr>
      <vt:lpstr>PowerPoint Presentation</vt:lpstr>
      <vt:lpstr>Konvergencijski oblaci</vt:lpstr>
      <vt:lpstr>Količina oblaka</vt:lpstr>
      <vt:lpstr>PowerPoint Presentation</vt:lpstr>
      <vt:lpstr>Izračunavanje visine baze oblaka</vt:lpstr>
      <vt:lpstr>Frontalni oblaci</vt:lpstr>
      <vt:lpstr>PowerPoint Presentation</vt:lpstr>
      <vt:lpstr>PowerPoint Presentation</vt:lpstr>
      <vt:lpstr>Topla fronta</vt:lpstr>
      <vt:lpstr>Hladna fronta</vt:lpstr>
      <vt:lpstr>Okluzija</vt:lpstr>
      <vt:lpstr>Zračne mase</vt:lpstr>
      <vt:lpstr>PowerPoint Presentation</vt:lpstr>
      <vt:lpstr>Anticiklona</vt:lpstr>
      <vt:lpstr>Vrijeme u anticikloni</vt:lpstr>
      <vt:lpstr>Ciklona</vt:lpstr>
      <vt:lpstr>Vrijeme u cikloni</vt:lpstr>
      <vt:lpstr>Frontalni oblaci</vt:lpstr>
      <vt:lpstr>PowerPoint Presentation</vt:lpstr>
      <vt:lpstr>PowerPoint Presentation</vt:lpstr>
      <vt:lpstr>Topla fronta</vt:lpstr>
      <vt:lpstr>Hladna fronta</vt:lpstr>
      <vt:lpstr>Okluzija</vt:lpstr>
      <vt:lpstr>Zračne mase</vt:lpstr>
      <vt:lpstr>PowerPoint Presentation</vt:lpstr>
      <vt:lpstr>Anticiklona</vt:lpstr>
      <vt:lpstr>Vrijeme u anticikloni</vt:lpstr>
      <vt:lpstr>Ciklona</vt:lpstr>
      <vt:lpstr>Vrijeme u cikloni</vt:lpstr>
      <vt:lpstr>MAGLA</vt:lpstr>
      <vt:lpstr>PowerPoint Presentation</vt:lpstr>
      <vt:lpstr>SUMAGLICA I MUTNOĆA</vt:lpstr>
      <vt:lpstr>OBORINE</vt:lpstr>
      <vt:lpstr>PowerPoint Presentation</vt:lpstr>
      <vt:lpstr>TERMIKA</vt:lpstr>
      <vt:lpstr>Ulazak u termiku</vt:lpstr>
      <vt:lpstr>Opasne atmosferske pojave</vt:lpstr>
      <vt:lpstr>Zaleđivanje</vt:lpstr>
      <vt:lpstr>PowerPoint Presentation</vt:lpstr>
      <vt:lpstr>Letenje iznad opožarenog područja </vt:lpstr>
      <vt:lpstr>PowerPoint Presentation</vt:lpstr>
      <vt:lpstr>Propadi ili Propadanja</vt:lpstr>
      <vt:lpstr>Konvekcija </vt:lpstr>
      <vt:lpstr>Smanjena vidljivost</vt:lpstr>
      <vt:lpstr>Vidljivost smanjena zbog položaja Sunca</vt:lpstr>
      <vt:lpstr>Zrakoplovne meteorološke informacije</vt:lpstr>
      <vt:lpstr>Letna dokumentacija</vt:lpstr>
      <vt:lpstr>PowerPoint Presentation</vt:lpstr>
      <vt:lpstr>Meteorološke informacije</vt:lpstr>
      <vt:lpstr>PowerPoint Presentation</vt:lpstr>
      <vt:lpstr>GAFOR</vt:lpstr>
      <vt:lpstr>PowerPoint Presentation</vt:lpstr>
      <vt:lpstr>PowerPoint Presentation</vt:lpstr>
      <vt:lpstr>PowerPoint Presentation</vt:lpstr>
      <vt:lpstr>PowerPoint Presentation</vt:lpstr>
      <vt:lpstr>Oznaka satnog vremena</vt:lpstr>
      <vt:lpstr>Vjetar</vt:lpstr>
      <vt:lpstr>Vidljivost</vt:lpstr>
      <vt:lpstr>Oblaci</vt:lpstr>
      <vt:lpstr>Temperatura i rosište  </vt:lpstr>
      <vt:lpstr>Tlak</vt:lpstr>
      <vt:lpstr>Meteorološke karte</vt:lpstr>
      <vt:lpstr>PowerPoint Presentation</vt:lpstr>
      <vt:lpstr>PowerPoint Presentation</vt:lpstr>
      <vt:lpstr>METAR - primjer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METEOROLOGIJA</dc:title>
  <dc:creator>Korisnik</dc:creator>
  <cp:lastModifiedBy>Luka</cp:lastModifiedBy>
  <cp:revision>99</cp:revision>
  <dcterms:created xsi:type="dcterms:W3CDTF">2021-01-27T07:15:33Z</dcterms:created>
  <dcterms:modified xsi:type="dcterms:W3CDTF">2021-02-12T14:41:55Z</dcterms:modified>
</cp:coreProperties>
</file>